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notesSlides/notesSlide38.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39.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40.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notesSlides/notesSlide41.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notesSlides/notesSlide42.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notesSlides/notesSlide43.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notesSlides/notesSlide44.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2"/>
  </p:notesMasterIdLst>
  <p:handoutMasterIdLst>
    <p:handoutMasterId r:id="rId53"/>
  </p:handoutMasterIdLst>
  <p:sldIdLst>
    <p:sldId id="256" r:id="rId2"/>
    <p:sldId id="257" r:id="rId3"/>
    <p:sldId id="259" r:id="rId4"/>
    <p:sldId id="316" r:id="rId5"/>
    <p:sldId id="269" r:id="rId6"/>
    <p:sldId id="267" r:id="rId7"/>
    <p:sldId id="260" r:id="rId8"/>
    <p:sldId id="270" r:id="rId9"/>
    <p:sldId id="271" r:id="rId10"/>
    <p:sldId id="318" r:id="rId11"/>
    <p:sldId id="320" r:id="rId12"/>
    <p:sldId id="319" r:id="rId13"/>
    <p:sldId id="317" r:id="rId14"/>
    <p:sldId id="261" r:id="rId15"/>
    <p:sldId id="321" r:id="rId16"/>
    <p:sldId id="266" r:id="rId17"/>
    <p:sldId id="322" r:id="rId18"/>
    <p:sldId id="273" r:id="rId19"/>
    <p:sldId id="278" r:id="rId20"/>
    <p:sldId id="275" r:id="rId21"/>
    <p:sldId id="274" r:id="rId22"/>
    <p:sldId id="279" r:id="rId23"/>
    <p:sldId id="280" r:id="rId24"/>
    <p:sldId id="281" r:id="rId25"/>
    <p:sldId id="287" r:id="rId26"/>
    <p:sldId id="289" r:id="rId27"/>
    <p:sldId id="291" r:id="rId28"/>
    <p:sldId id="294" r:id="rId29"/>
    <p:sldId id="296" r:id="rId30"/>
    <p:sldId id="295" r:id="rId31"/>
    <p:sldId id="288" r:id="rId32"/>
    <p:sldId id="293" r:id="rId33"/>
    <p:sldId id="290" r:id="rId34"/>
    <p:sldId id="292" r:id="rId35"/>
    <p:sldId id="262" r:id="rId36"/>
    <p:sldId id="310" r:id="rId37"/>
    <p:sldId id="304" r:id="rId38"/>
    <p:sldId id="305" r:id="rId39"/>
    <p:sldId id="306" r:id="rId40"/>
    <p:sldId id="307" r:id="rId41"/>
    <p:sldId id="308" r:id="rId42"/>
    <p:sldId id="309" r:id="rId43"/>
    <p:sldId id="297" r:id="rId44"/>
    <p:sldId id="302" r:id="rId45"/>
    <p:sldId id="303" r:id="rId46"/>
    <p:sldId id="263" r:id="rId47"/>
    <p:sldId id="299" r:id="rId48"/>
    <p:sldId id="300" r:id="rId49"/>
    <p:sldId id="258" r:id="rId50"/>
    <p:sldId id="26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 id="267"/>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297"/>
            <p14:sldId id="302"/>
            <p14:sldId id="303"/>
          </p14:sldIdLst>
        </p14:section>
        <p14:section name="Conclusions and Future Works" id="{3BD8F97E-5A74-4E44-A573-CDE4BE7B251F}">
          <p14:sldIdLst>
            <p14:sldId id="263"/>
            <p14:sldId id="299"/>
            <p14:sldId id="300"/>
            <p14:sldId id="258"/>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4228" autoAdjust="0"/>
  </p:normalViewPr>
  <p:slideViewPr>
    <p:cSldViewPr snapToGrid="0">
      <p:cViewPr varScale="1">
        <p:scale>
          <a:sx n="84" d="100"/>
          <a:sy n="84" d="100"/>
        </p:scale>
        <p:origin x="1632" y="78"/>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oleObject" Target="../embeddings/oleObject7.bin"/><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embeddings/oleObject8.bin"/><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3.bin"/><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embeddings/oleObject4.bin"/><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embeddings/oleObject5.bin"/><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embeddings/oleObject6.bin"/><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DF8A-411F-88CD-B1BC285E0712}"/>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DF8A-411F-88CD-B1BC285E0712}"/>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DF8A-411F-88CD-B1BC285E0712}"/>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DF8A-411F-88CD-B1BC285E07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729A-4022-A807-BC10F649CEF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729A-4022-A807-BC10F649CEF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729A-4022-A807-BC10F649CEF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729A-4022-A807-BC10F649CEF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729A-4022-A807-BC10F649CEF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729A-4022-A807-BC10F649CEF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729A-4022-A807-BC10F649CEF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729A-4022-A807-BC10F649CEF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F697-4258-8748-4EE00333190B}"/>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F697-4258-8748-4EE00333190B}"/>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F697-4258-8748-4EE00333190B}"/>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F697-4258-8748-4EE00333190B}"/>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F697-4258-8748-4EE00333190B}"/>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F697-4258-8748-4EE00333190B}"/>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F697-4258-8748-4EE00333190B}"/>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F697-4258-8748-4EE00333190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2F1A-4272-B798-EC8A8EDF6D0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2F1A-4272-B798-EC8A8EDF6D09}"/>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2F1A-4272-B798-EC8A8EDF6D0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2F1A-4272-B798-EC8A8EDF6D09}"/>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2F1A-4272-B798-EC8A8EDF6D0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2F1A-4272-B798-EC8A8EDF6D09}"/>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2F1A-4272-B798-EC8A8EDF6D0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2F1A-4272-B798-EC8A8EDF6D0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5DA-4345-B38E-14795485A08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5DA-4345-B38E-14795485A08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5DA-4345-B38E-14795485A08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5DA-4345-B38E-14795485A08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7E11-452C-A1A9-D328EFFAB0EC}"/>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7E11-452C-A1A9-D328EFFAB0EC}"/>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7E11-452C-A1A9-D328EFFAB0EC}"/>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7E11-452C-A1A9-D328EFFAB0EC}"/>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4237-4445-99B8-6B99B589D1E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4237-4445-99B8-6B99B589D1EA}"/>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4237-4445-99B8-6B99B589D1E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4237-4445-99B8-6B99B589D1E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154D-49A5-8DD3-5386CC2A6ABD}"/>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154D-49A5-8DD3-5386CC2A6ABD}"/>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154D-49A5-8DD3-5386CC2A6ABD}"/>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154D-49A5-8DD3-5386CC2A6A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C149-4B7F-A23E-611D1D3DE7A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C149-4B7F-A23E-611D1D3DE7A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C149-4B7F-A23E-611D1D3DE7A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C149-4B7F-A23E-611D1D3DE7A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4AD8-44CB-9302-2DC0F1075E4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4AD8-44CB-9302-2DC0F1075E4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4AD8-44CB-9302-2DC0F1075E4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4AD8-44CB-9302-2DC0F1075E4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4AD8-44CB-9302-2DC0F1075E4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4AD8-44CB-9302-2DC0F1075E4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4AD8-44CB-9302-2DC0F1075E4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4AD8-44CB-9302-2DC0F1075E4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D2EF-4A39-8903-7DD392D7E7DE}"/>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D2EF-4A39-8903-7DD392D7E7DE}"/>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D2EF-4A39-8903-7DD392D7E7DE}"/>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D2EF-4A39-8903-7DD392D7E7DE}"/>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D2EF-4A39-8903-7DD392D7E7DE}"/>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D2EF-4A39-8903-7DD392D7E7DE}"/>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D2EF-4A39-8903-7DD392D7E7DE}"/>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D2EF-4A39-8903-7DD392D7E7DE}"/>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F073-4D07-9616-9DF685BB09C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F073-4D07-9616-9DF685BB09C1}"/>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F073-4D07-9616-9DF685BB09C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F073-4D07-9616-9DF685BB09C1}"/>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F073-4D07-9616-9DF685BB09C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F073-4D07-9616-9DF685BB09C1}"/>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F073-4D07-9616-9DF685BB09C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F073-4D07-9616-9DF685BB09C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2025/6/23</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各位口試委員大家好，我是蔡怡翔</a:t>
            </a:r>
            <a:endParaRPr lang="en-US" altLang="zh-TW" dirty="0"/>
          </a:p>
          <a:p>
            <a:r>
              <a:rPr lang="zh-TW" altLang="en-US" dirty="0"/>
              <a:t>我的研究題目是</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a:t>
            </a:fld>
            <a:endParaRPr lang="zh-TW" altLang="en-US"/>
          </a:p>
        </p:txBody>
      </p:sp>
    </p:spTree>
    <p:extLst>
      <p:ext uri="{BB962C8B-B14F-4D97-AF65-F5344CB8AC3E}">
        <p14:creationId xmlns:p14="http://schemas.microsoft.com/office/powerpoint/2010/main" val="4007827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參數表</a:t>
            </a:r>
            <a:endParaRPr lang="en-US" altLang="zh-TW" dirty="0"/>
          </a:p>
          <a:p>
            <a:endParaRPr lang="en-US" altLang="zh-TW" dirty="0"/>
          </a:p>
          <a:p>
            <a:r>
              <a:rPr lang="en-US" altLang="zh-TW" dirty="0"/>
              <a:t>////////////////</a:t>
            </a:r>
          </a:p>
          <a:p>
            <a:endParaRPr lang="en-US" altLang="zh-TW" dirty="0"/>
          </a:p>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與沒有被</a:t>
                </a:r>
                <a:r>
                  <a:rPr lang="en-US" altLang="zh-TW" dirty="0"/>
                  <a:t>block</a:t>
                </a:r>
                <a:r>
                  <a:rPr lang="zh-TW" altLang="en-US" dirty="0"/>
                  <a:t>到的顧客的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14:m>
                  <m:oMath xmlns:m="http://schemas.openxmlformats.org/officeDocument/2006/math">
                    <m:r>
                      <a:rPr lang="en-US" altLang="zh-TW" b="0" i="1" smtClean="0">
                        <a:latin typeface="Cambria Math" panose="02040503050406030204" pitchFamily="18" charset="0"/>
                      </a:rPr>
                      <m:t>𝑏</m:t>
                    </m:r>
                  </m:oMath>
                </a14:m>
                <a:r>
                  <a:rPr lang="zh-TW" altLang="en-US" b="1" dirty="0"/>
                  <a:t>，</a:t>
                </a:r>
                <a:r>
                  <a:rPr lang="zh-TW" altLang="en-US" b="0" dirty="0"/>
                  <a:t>低</a:t>
                </a:r>
                <a:r>
                  <a:rPr lang="zh-TW" altLang="en-US" dirty="0"/>
                  <a:t>優先權的顧客人數為</a:t>
                </a:r>
                <a14:m>
                  <m:oMath xmlns:m="http://schemas.openxmlformats.org/officeDocument/2006/math">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endParaRPr lang="zh-TW" altLang="en-US" dirty="0"/>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endParaRPr lang="zh-TW" altLang="en-US" dirty="0"/>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endParaRPr lang="zh-TW" altLang="en-US" dirty="0"/>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的絕對直平方的總合開根號小於錯誤率，則我們結束此步驟。若不是，則回到第二步驟繼續收斂。</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zh-TW" altLang="en-US" dirty="0"/>
              <a:t>累加</a:t>
            </a:r>
            <a:r>
              <a:rPr lang="en-US" altLang="zh-TW" dirty="0"/>
              <a:t>block</a:t>
            </a:r>
            <a:r>
              <a:rPr lang="zh-TW" altLang="en-US" dirty="0"/>
              <a:t> </a:t>
            </a:r>
            <a:r>
              <a:rPr lang="en-US" altLang="zh-TW" dirty="0"/>
              <a:t>queue</a:t>
            </a:r>
            <a:r>
              <a:rPr lang="zh-TW" altLang="en-US" dirty="0"/>
              <a:t>中有該優先權的人時的機率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的比例相加</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成功被送出去的人數總機率</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、與沒有被</a:t>
                </a:r>
                <a:r>
                  <a:rPr lang="en-US" altLang="zh-TW" dirty="0"/>
                  <a:t>block</a:t>
                </a:r>
                <a:r>
                  <a:rPr lang="zh-TW" altLang="en-US" dirty="0"/>
                  <a:t>到的顧客的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endParaRPr lang="en-US" altLang="zh-TW"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p:txBody>
          </p:sp>
        </mc:Choice>
        <mc:Fallback>
          <p:sp>
            <p:nvSpPr>
              <p:cNvPr id="3" name="備忘稿版面配置區 2"/>
              <p:cNvSpPr>
                <a:spLocks noGrp="1"/>
              </p:cNvSpPr>
              <p:nvPr>
                <p:ph type="body" idx="1"/>
              </p:nvPr>
            </p:nvSpPr>
            <p:spPr/>
            <p:txBody>
              <a:bodyPr/>
              <a:lstStyle/>
              <a:p>
                <a:r>
                  <a:rPr lang="zh-TW" altLang="en-US" dirty="0"/>
                  <a:t>黑色：</a:t>
                </a:r>
                <a:r>
                  <a:rPr lang="en-US" altLang="zh-TW" dirty="0"/>
                  <a:t>scenario 1</a:t>
                </a:r>
              </a:p>
              <a:p>
                <a:r>
                  <a:rPr lang="zh-TW" altLang="en-US" dirty="0"/>
                  <a:t>藍色：</a:t>
                </a:r>
                <a:r>
                  <a:rPr lang="en-US" altLang="zh-TW" dirty="0"/>
                  <a:t>scenario 3</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a:t>
                </a:r>
                <a:endParaRPr lang="en-US" altLang="zh-TW" baseline="0" dirty="0"/>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37</a:t>
            </a:fld>
            <a:endParaRPr lang="zh-TW" altLang="en-US"/>
          </a:p>
        </p:txBody>
      </p:sp>
    </p:spTree>
    <p:extLst>
      <p:ext uri="{BB962C8B-B14F-4D97-AF65-F5344CB8AC3E}">
        <p14:creationId xmlns:p14="http://schemas.microsoft.com/office/powerpoint/2010/main" val="1173275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Choice>
        <mc:Fallback>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38</a:t>
            </a:fld>
            <a:endParaRPr lang="zh-TW" altLang="en-US"/>
          </a:p>
        </p:txBody>
      </p:sp>
    </p:spTree>
    <p:extLst>
      <p:ext uri="{BB962C8B-B14F-4D97-AF65-F5344CB8AC3E}">
        <p14:creationId xmlns:p14="http://schemas.microsoft.com/office/powerpoint/2010/main" val="2473314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Choice>
        <mc:Fallback>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39</a:t>
            </a:fld>
            <a:endParaRPr lang="zh-TW" altLang="en-US"/>
          </a:p>
        </p:txBody>
      </p:sp>
    </p:spTree>
    <p:extLst>
      <p:ext uri="{BB962C8B-B14F-4D97-AF65-F5344CB8AC3E}">
        <p14:creationId xmlns:p14="http://schemas.microsoft.com/office/powerpoint/2010/main" val="3220579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區塊鏈技術是</a:t>
            </a:r>
            <a:r>
              <a:rPr lang="en-US" altLang="zh-TW" dirty="0"/>
              <a:t>2008</a:t>
            </a:r>
            <a:r>
              <a:rPr lang="zh-TW" altLang="en-US" dirty="0"/>
              <a:t>年由中本聰撰寫的比特幣白皮書中首次出現其觀念。</a:t>
            </a:r>
            <a:endParaRPr lang="en-US" altLang="zh-TW" dirty="0"/>
          </a:p>
          <a:p>
            <a:r>
              <a:rPr lang="zh-TW" altLang="en-US" dirty="0"/>
              <a:t>近幾年在除了彼特幣以外，也在能源、金融等領域中發展成為數位信任和去中心化系統的核心基礎</a:t>
            </a:r>
            <a:endParaRPr lang="en-US" altLang="zh-TW" dirty="0"/>
          </a:p>
          <a:p>
            <a:r>
              <a:rPr lang="zh-TW" altLang="en-US" dirty="0"/>
              <a:t>他的去中心化、透明化、和不變性保障了使用者的資料更加可靠及安</a:t>
            </a:r>
            <a:endParaRPr lang="en-US" altLang="zh-TW" dirty="0"/>
          </a:p>
          <a:p>
            <a:endParaRPr lang="en-US" altLang="zh-TW" dirty="0"/>
          </a:p>
          <a:p>
            <a:r>
              <a:rPr lang="zh-TW" altLang="en-US" dirty="0"/>
              <a:t>而當今區塊鏈最迫切的技術挑戰之一為「互通性」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𝑐</m:t>
                        </m:r>
                      </m:sub>
                    </m:sSub>
                  </m:oMath>
                </a14:m>
                <a:r>
                  <a:rPr lang="en-US" altLang="zh-TW" dirty="0"/>
                  <a:t>: </a:t>
                </a:r>
                <a:r>
                  <a:rPr lang="zh-TW" altLang="en-US" dirty="0"/>
                  <a:t>較大的</a:t>
                </a:r>
                <a14:m>
                  <m:oMath xmlns:m="http://schemas.openxmlformats.org/officeDocument/2006/math">
                    <m:r>
                      <a:rPr lang="en-US" altLang="zh-TW" b="0" i="1" smtClean="0">
                        <a:latin typeface="Cambria Math" panose="02040503050406030204" pitchFamily="18" charset="0"/>
                      </a:rPr>
                      <m:t>𝑏</m:t>
                    </m:r>
                  </m:oMath>
                </a14:m>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14:m>
                  <m:oMath xmlns:m="http://schemas.openxmlformats.org/officeDocument/2006/math">
                    <m:r>
                      <a:rPr lang="en-US" altLang="zh-TW" b="0" i="1" baseline="0" smtClean="0">
                        <a:latin typeface="Cambria Math" panose="02040503050406030204" pitchFamily="18" charset="0"/>
                      </a:rPr>
                      <m:t>𝑏</m:t>
                    </m:r>
                  </m:oMath>
                </a14:m>
                <a:r>
                  <a:rPr lang="zh-TW" altLang="en-US" b="0" dirty="0"/>
                  <a:t>無關</a:t>
                </a:r>
                <a:endParaRPr lang="en-US" altLang="zh-TW" b="0" dirty="0"/>
              </a:p>
              <a:p>
                <a:r>
                  <a:rPr lang="en-US" altLang="zh-TW" b="0" dirty="0"/>
                  <a:t>HP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dirty="0"/>
                  <a:t>比較快</a:t>
                </a:r>
                <a:endParaRPr lang="en-US" altLang="zh-TW" b="0" dirty="0"/>
              </a:p>
            </p:txBody>
          </p:sp>
        </mc:Choice>
        <mc:Fallback>
          <p:sp>
            <p:nvSpPr>
              <p:cNvPr id="3" name="備忘稿版面配置區 2"/>
              <p:cNvSpPr>
                <a:spLocks noGrp="1"/>
              </p:cNvSpPr>
              <p:nvPr>
                <p:ph type="body" idx="1"/>
              </p:nvPr>
            </p:nvSpPr>
            <p:spPr/>
            <p:txBody>
              <a:bodyPr/>
              <a:lstStyle/>
              <a:p>
                <a:r>
                  <a:rPr lang="zh-TW" altLang="en-US" dirty="0"/>
                  <a:t>黑色：</a:t>
                </a:r>
                <a:r>
                  <a:rPr lang="en-US" altLang="zh-TW" dirty="0"/>
                  <a:t>scenario 2</a:t>
                </a:r>
                <a:r>
                  <a:rPr lang="zh-TW" altLang="en-US" dirty="0"/>
                  <a:t> </a:t>
                </a:r>
                <a:r>
                  <a:rPr lang="en-US" altLang="zh-TW" dirty="0"/>
                  <a:t>overall</a:t>
                </a:r>
              </a:p>
              <a:p>
                <a:r>
                  <a:rPr lang="zh-TW" altLang="en-US" dirty="0"/>
                  <a:t>藍色：</a:t>
                </a:r>
                <a:r>
                  <a:rPr lang="en-US" altLang="zh-TW" dirty="0"/>
                  <a:t>scenario 4</a:t>
                </a:r>
                <a:r>
                  <a:rPr lang="zh-TW" altLang="en-US" dirty="0"/>
                  <a:t> </a:t>
                </a:r>
                <a:r>
                  <a:rPr lang="en-US" altLang="zh-TW" dirty="0"/>
                  <a:t>overall</a:t>
                </a:r>
              </a:p>
              <a:p>
                <a:r>
                  <a:rPr lang="zh-TW" altLang="en-US" dirty="0"/>
                  <a:t>黃色：</a:t>
                </a:r>
                <a:r>
                  <a:rPr lang="en-US" altLang="zh-TW" dirty="0"/>
                  <a:t>scenario 4 HP</a:t>
                </a:r>
              </a:p>
              <a:p>
                <a:r>
                  <a:rPr lang="zh-TW" altLang="en-US" dirty="0"/>
                  <a:t>綠色：</a:t>
                </a:r>
                <a:r>
                  <a:rPr lang="en-US" altLang="zh-TW" dirty="0"/>
                  <a:t>scenario 4</a:t>
                </a:r>
                <a:r>
                  <a:rPr lang="zh-TW" altLang="en-US" dirty="0"/>
                  <a:t> </a:t>
                </a:r>
                <a:r>
                  <a:rPr lang="en-US" altLang="zh-TW" dirty="0"/>
                  <a:t>LP</a:t>
                </a:r>
              </a:p>
              <a:p>
                <a:endParaRPr lang="en-US" altLang="zh-TW" dirty="0"/>
              </a:p>
              <a:p>
                <a:r>
                  <a:rPr lang="en-US" altLang="zh-TW" b="0" i="0">
                    <a:latin typeface="Cambria Math" panose="02040503050406030204" pitchFamily="18" charset="0"/>
                  </a:rPr>
                  <a:t>𝑊_𝑐</a:t>
                </a:r>
                <a:r>
                  <a:rPr lang="en-US" altLang="zh-TW" dirty="0"/>
                  <a:t>: </a:t>
                </a:r>
                <a:r>
                  <a:rPr lang="zh-TW" altLang="en-US" dirty="0"/>
                  <a:t>較大的</a:t>
                </a:r>
                <a:r>
                  <a:rPr lang="en-US" altLang="zh-TW" b="0" i="0">
                    <a:latin typeface="Cambria Math" panose="02040503050406030204" pitchFamily="18" charset="0"/>
                  </a:rPr>
                  <a:t>𝑏</a:t>
                </a:r>
                <a:r>
                  <a:rPr lang="zh-TW" altLang="en-US" dirty="0"/>
                  <a:t>可以一次抓越多人進去</a:t>
                </a:r>
                <a:r>
                  <a:rPr lang="en-US" altLang="zh-TW" dirty="0"/>
                  <a:t>consensus</a:t>
                </a:r>
                <a:r>
                  <a:rPr lang="zh-TW" altLang="en-US" dirty="0"/>
                  <a:t>，在</a:t>
                </a:r>
                <a:r>
                  <a:rPr lang="en-US" altLang="zh-TW" dirty="0"/>
                  <a:t>customer</a:t>
                </a:r>
                <a:r>
                  <a:rPr lang="en-US" altLang="zh-TW" baseline="0" dirty="0"/>
                  <a:t> queue</a:t>
                </a:r>
                <a:r>
                  <a:rPr lang="zh-TW" altLang="en-US" baseline="0" dirty="0"/>
                  <a:t>中等待的時間就比較短，這個趨勢對低優先權的人而言更明顯</a:t>
                </a:r>
                <a:endParaRPr lang="en-US" altLang="zh-TW" baseline="0" dirty="0"/>
              </a:p>
              <a:p>
                <a:r>
                  <a:rPr lang="en-US" altLang="zh-TW" baseline="0" dirty="0"/>
                  <a:t>HP</a:t>
                </a:r>
                <a:r>
                  <a:rPr lang="zh-TW" altLang="en-US" baseline="0" dirty="0"/>
                  <a:t>有</a:t>
                </a:r>
                <a:r>
                  <a:rPr lang="en-US" altLang="zh-TW" baseline="0" dirty="0"/>
                  <a:t>non-preemptive</a:t>
                </a:r>
              </a:p>
              <a:p>
                <a:endParaRPr lang="en-US" altLang="zh-TW" baseline="0" dirty="0"/>
              </a:p>
              <a:p>
                <a:r>
                  <a:rPr lang="en-US" altLang="zh-TW" b="0" i="0">
                    <a:latin typeface="Cambria Math" panose="02040503050406030204" pitchFamily="18" charset="0"/>
                  </a:rPr>
                  <a:t>𝑊_𝑏</a:t>
                </a:r>
                <a:r>
                  <a:rPr lang="en-US" altLang="zh-TW" dirty="0"/>
                  <a:t>: </a:t>
                </a:r>
                <a:r>
                  <a:rPr lang="zh-TW" altLang="en-US" dirty="0"/>
                  <a:t>由</a:t>
                </a:r>
                <a:r>
                  <a:rPr lang="en-US" altLang="zh-TW" dirty="0"/>
                  <a:t>consensus</a:t>
                </a:r>
                <a:r>
                  <a:rPr lang="en-US" altLang="zh-TW" baseline="0" dirty="0"/>
                  <a:t> rate</a:t>
                </a:r>
                <a:r>
                  <a:rPr lang="zh-TW" altLang="en-US" baseline="0" dirty="0"/>
                  <a:t>和</a:t>
                </a:r>
                <a:r>
                  <a:rPr lang="en-US" altLang="zh-TW" baseline="0" dirty="0"/>
                  <a:t>transition rate</a:t>
                </a:r>
                <a:r>
                  <a:rPr lang="zh-TW" altLang="en-US" baseline="0" dirty="0"/>
                  <a:t>決定，和</a:t>
                </a:r>
                <a:r>
                  <a:rPr lang="en-US" altLang="zh-TW" b="0" i="0" baseline="0">
                    <a:latin typeface="Cambria Math" panose="02040503050406030204" pitchFamily="18" charset="0"/>
                  </a:rPr>
                  <a:t>𝑏</a:t>
                </a:r>
                <a:r>
                  <a:rPr lang="zh-TW" altLang="en-US" b="0" dirty="0"/>
                  <a:t>無關</a:t>
                </a:r>
                <a:endParaRPr lang="en-US" altLang="zh-TW" b="0" dirty="0"/>
              </a:p>
              <a:p>
                <a:r>
                  <a:rPr lang="en-US" altLang="zh-TW" b="0" dirty="0"/>
                  <a:t>HP </a:t>
                </a:r>
                <a:r>
                  <a:rPr lang="en-US" altLang="zh-TW" b="0" i="0">
                    <a:latin typeface="Cambria Math" panose="02040503050406030204" pitchFamily="18" charset="0"/>
                  </a:rPr>
                  <a:t>𝜇_(2_𝐻 )</a:t>
                </a:r>
                <a:r>
                  <a:rPr lang="zh-TW" altLang="en-US" b="0" dirty="0"/>
                  <a:t>比較快</a:t>
                </a:r>
                <a:endParaRPr lang="en-US" altLang="zh-TW" b="0"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40</a:t>
            </a:fld>
            <a:endParaRPr lang="zh-TW" altLang="en-US"/>
          </a:p>
        </p:txBody>
      </p:sp>
    </p:spTree>
    <p:extLst>
      <p:ext uri="{BB962C8B-B14F-4D97-AF65-F5344CB8AC3E}">
        <p14:creationId xmlns:p14="http://schemas.microsoft.com/office/powerpoint/2010/main" val="26618814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en-US" altLang="zh-TW" dirty="0"/>
                  <a:t>: </a:t>
                </a:r>
                <a14:m>
                  <m:oMath xmlns:m="http://schemas.openxmlformats.org/officeDocument/2006/math">
                    <m:r>
                      <a:rPr lang="en-US" altLang="zh-TW" b="0" i="1" smtClean="0">
                        <a:latin typeface="Cambria Math" panose="02040503050406030204" pitchFamily="18" charset="0"/>
                      </a:rPr>
                      <m:t>𝑏</m:t>
                    </m:r>
                  </m:oMath>
                </a14:m>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14:m>
                  <m:oMath xmlns:m="http://schemas.openxmlformats.org/officeDocument/2006/math">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𝜇</m:t>
                        </m:r>
                      </m:e>
                      <m:sub>
                        <m:sSub>
                          <m:sSubPr>
                            <m:ctrlPr>
                              <a:rPr lang="en-US" altLang="zh-TW" sz="1200" b="0" i="1" kern="1200" smtClean="0">
                                <a:solidFill>
                                  <a:schemeClr val="tx1"/>
                                </a:solidFill>
                                <a:latin typeface="Cambria Math" panose="02040503050406030204" pitchFamily="18" charset="0"/>
                                <a:ea typeface="+mn-ea"/>
                                <a:cs typeface="+mn-cs"/>
                              </a:rPr>
                            </m:ctrlPr>
                          </m:sSubPr>
                          <m:e>
                            <m:r>
                              <a:rPr lang="en-US" altLang="zh-TW" sz="1200" b="0" i="1" kern="1200" smtClean="0">
                                <a:solidFill>
                                  <a:schemeClr val="tx1"/>
                                </a:solidFill>
                                <a:latin typeface="Cambria Math" panose="02040503050406030204" pitchFamily="18" charset="0"/>
                                <a:ea typeface="+mn-ea"/>
                                <a:cs typeface="+mn-cs"/>
                              </a:rPr>
                              <m:t>2</m:t>
                            </m:r>
                          </m:e>
                          <m:sub>
                            <m:r>
                              <a:rPr lang="en-US" altLang="zh-TW" sz="1200" b="0" i="1" kern="1200" smtClean="0">
                                <a:solidFill>
                                  <a:schemeClr val="tx1"/>
                                </a:solidFill>
                                <a:latin typeface="Cambria Math" panose="02040503050406030204" pitchFamily="18" charset="0"/>
                                <a:ea typeface="+mn-ea"/>
                                <a:cs typeface="+mn-cs"/>
                              </a:rPr>
                              <m:t>𝐻</m:t>
                            </m:r>
                          </m:sub>
                        </m:sSub>
                      </m:sub>
                    </m:sSub>
                  </m:oMath>
                </a14:m>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r>
                          <a:rPr lang="en-US" altLang="zh-TW" b="0" i="1" smtClean="0">
                            <a:latin typeface="Cambria Math" panose="02040503050406030204" pitchFamily="18" charset="0"/>
                          </a:rPr>
                          <m:t>h</m:t>
                        </m:r>
                      </m:sub>
                    </m:sSub>
                  </m:oMath>
                </a14:m>
                <a:r>
                  <a:rPr lang="en-US" altLang="zh-TW" dirty="0"/>
                  <a:t>:</a:t>
                </a:r>
                <a:r>
                  <a:rPr lang="zh-TW" altLang="en-US" dirty="0"/>
                  <a:t>更大的</a:t>
                </a:r>
                <a14:m>
                  <m:oMath xmlns:m="http://schemas.openxmlformats.org/officeDocument/2006/math">
                    <m:r>
                      <a:rPr lang="en-US" altLang="zh-TW" b="0" i="1" smtClean="0">
                        <a:latin typeface="Cambria Math" panose="02040503050406030204" pitchFamily="18" charset="0"/>
                      </a:rPr>
                      <m:t>𝑏</m:t>
                    </m:r>
                  </m:oMath>
                </a14:m>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極小於</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𝐿</m:t>
                        </m:r>
                      </m:sub>
                    </m:sSub>
                  </m:oMath>
                </a14:m>
                <a:endParaRPr lang="zh-TW" altLang="en-US" dirty="0"/>
              </a:p>
              <a:p>
                <a:endParaRPr lang="zh-TW" altLang="en-US" dirty="0"/>
              </a:p>
            </p:txBody>
          </p:sp>
        </mc:Choice>
        <mc:Fallback>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𝐿_𝑏</a:t>
                </a:r>
                <a:r>
                  <a:rPr lang="en-US" altLang="zh-TW" dirty="0"/>
                  <a:t>: </a:t>
                </a:r>
                <a:r>
                  <a:rPr lang="en-US" altLang="zh-TW" b="0" i="0">
                    <a:latin typeface="Cambria Math" panose="02040503050406030204" pitchFamily="18" charset="0"/>
                  </a:rPr>
                  <a:t>𝑏</a:t>
                </a:r>
                <a:r>
                  <a:rPr lang="zh-TW" altLang="en-US" sz="1200" b="0" i="0" kern="1200" dirty="0">
                    <a:solidFill>
                      <a:schemeClr val="tx1"/>
                    </a:solidFill>
                    <a:latin typeface="+mn-lt"/>
                    <a:ea typeface="+mn-ea"/>
                    <a:cs typeface="+mn-cs"/>
                  </a:rPr>
                  <a:t>不需要用到最大數量，就已經使</a:t>
                </a:r>
                <a:r>
                  <a:rPr lang="en-US" altLang="zh-TW" sz="1200" b="0" i="0" kern="1200" dirty="0">
                    <a:solidFill>
                      <a:schemeClr val="tx1"/>
                    </a:solidFill>
                    <a:latin typeface="+mn-lt"/>
                    <a:ea typeface="+mn-ea"/>
                    <a:cs typeface="+mn-cs"/>
                  </a:rPr>
                  <a:t>effect service</a:t>
                </a:r>
                <a:r>
                  <a:rPr lang="zh-TW" altLang="en-US" sz="1200" b="0" i="0" kern="1200" dirty="0">
                    <a:solidFill>
                      <a:schemeClr val="tx1"/>
                    </a:solidFill>
                    <a:latin typeface="+mn-lt"/>
                    <a:ea typeface="+mn-ea"/>
                    <a:cs typeface="+mn-cs"/>
                  </a:rPr>
                  <a:t> </a:t>
                </a:r>
                <a:r>
                  <a:rPr lang="en-US" altLang="zh-TW" sz="1200" b="0" i="0" kern="1200" dirty="0">
                    <a:solidFill>
                      <a:schemeClr val="tx1"/>
                    </a:solidFill>
                    <a:latin typeface="+mn-lt"/>
                    <a:ea typeface="+mn-ea"/>
                    <a:cs typeface="+mn-cs"/>
                  </a:rPr>
                  <a:t>rate</a:t>
                </a:r>
                <a:r>
                  <a:rPr lang="zh-TW" altLang="en-US" sz="1200" b="0" i="0" kern="1200" dirty="0">
                    <a:solidFill>
                      <a:schemeClr val="tx1"/>
                    </a:solidFill>
                    <a:latin typeface="+mn-lt"/>
                    <a:ea typeface="+mn-ea"/>
                    <a:cs typeface="+mn-cs"/>
                  </a:rPr>
                  <a:t>與</a:t>
                </a:r>
                <a:r>
                  <a:rPr lang="en-US" altLang="zh-TW" sz="1200" b="0" i="0" kern="1200" dirty="0">
                    <a:solidFill>
                      <a:schemeClr val="tx1"/>
                    </a:solidFill>
                    <a:latin typeface="+mn-lt"/>
                    <a:ea typeface="+mn-ea"/>
                    <a:cs typeface="+mn-cs"/>
                  </a:rPr>
                  <a:t>effect arrival rate</a:t>
                </a:r>
                <a:r>
                  <a:rPr lang="zh-TW" altLang="en-US" sz="1200" b="0" i="0" kern="1200" dirty="0">
                    <a:solidFill>
                      <a:schemeClr val="tx1"/>
                    </a:solidFill>
                    <a:latin typeface="+mn-lt"/>
                    <a:ea typeface="+mn-ea"/>
                    <a:cs typeface="+mn-cs"/>
                  </a:rPr>
                  <a:t>平衡</a:t>
                </a:r>
                <a:endParaRPr lang="en-US" altLang="zh-TW" sz="1200" b="0" i="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b="0" i="0" kern="1200" dirty="0">
                    <a:solidFill>
                      <a:schemeClr val="tx1"/>
                    </a:solidFill>
                    <a:latin typeface="+mn-lt"/>
                    <a:ea typeface="+mn-ea"/>
                    <a:cs typeface="+mn-cs"/>
                  </a:rPr>
                  <a:t>HP</a:t>
                </a:r>
                <a:r>
                  <a:rPr lang="zh-TW" altLang="en-US" sz="1200" b="0" i="0" kern="1200" dirty="0">
                    <a:solidFill>
                      <a:schemeClr val="tx1"/>
                    </a:solidFill>
                    <a:latin typeface="+mn-lt"/>
                    <a:ea typeface="+mn-ea"/>
                    <a:cs typeface="+mn-cs"/>
                  </a:rPr>
                  <a:t>有</a:t>
                </a:r>
                <a:r>
                  <a:rPr lang="en-US" altLang="zh-TW" sz="1200" b="0" i="0" kern="1200" dirty="0">
                    <a:solidFill>
                      <a:schemeClr val="tx1"/>
                    </a:solidFill>
                    <a:latin typeface="+mn-lt"/>
                    <a:ea typeface="+mn-ea"/>
                    <a:cs typeface="+mn-cs"/>
                  </a:rPr>
                  <a:t>non-preemptive</a:t>
                </a:r>
                <a:r>
                  <a:rPr lang="zh-TW" altLang="en-US" sz="1200" b="0" i="0" kern="1200" dirty="0">
                    <a:solidFill>
                      <a:schemeClr val="tx1"/>
                    </a:solidFill>
                    <a:latin typeface="+mn-lt"/>
                    <a:ea typeface="+mn-ea"/>
                    <a:cs typeface="+mn-cs"/>
                  </a:rPr>
                  <a:t>，還有更快的</a:t>
                </a:r>
                <a:r>
                  <a:rPr lang="en-US" altLang="zh-TW" sz="1200" b="0" i="0" kern="1200">
                    <a:solidFill>
                      <a:schemeClr val="tx1"/>
                    </a:solidFill>
                    <a:latin typeface="Cambria Math" panose="02040503050406030204" pitchFamily="18" charset="0"/>
                    <a:ea typeface="+mn-ea"/>
                    <a:cs typeface="+mn-cs"/>
                  </a:rPr>
                  <a:t>𝜇_(2_𝐻 )</a:t>
                </a:r>
                <a:r>
                  <a:rPr lang="zh-TW" altLang="en-US" sz="1200" b="0" i="0" kern="1200" dirty="0">
                    <a:solidFill>
                      <a:schemeClr val="tx1"/>
                    </a:solidFill>
                    <a:latin typeface="+mn-lt"/>
                    <a:ea typeface="+mn-ea"/>
                    <a:cs typeface="+mn-cs"/>
                  </a:rPr>
                  <a:t>，所以</a:t>
                </a:r>
                <a:r>
                  <a:rPr lang="en-US" altLang="zh-TW" sz="1200" b="0" i="0" kern="1200" dirty="0">
                    <a:solidFill>
                      <a:schemeClr val="tx1"/>
                    </a:solidFill>
                    <a:latin typeface="+mn-lt"/>
                    <a:ea typeface="+mn-ea"/>
                    <a:cs typeface="+mn-cs"/>
                  </a:rPr>
                  <a:t>LP</a:t>
                </a:r>
                <a:r>
                  <a:rPr lang="zh-TW" altLang="en-US" sz="1200" b="0" i="0" kern="1200" dirty="0">
                    <a:solidFill>
                      <a:schemeClr val="tx1"/>
                    </a:solidFill>
                    <a:latin typeface="+mn-lt"/>
                    <a:ea typeface="+mn-ea"/>
                    <a:cs typeface="+mn-cs"/>
                  </a:rPr>
                  <a:t>會累積更多人再一次進</a:t>
                </a:r>
                <a:r>
                  <a:rPr lang="en-US" altLang="zh-TW" sz="1200" b="0" i="0" kern="1200" dirty="0">
                    <a:solidFill>
                      <a:schemeClr val="tx1"/>
                    </a:solidFill>
                    <a:latin typeface="+mn-lt"/>
                    <a:ea typeface="+mn-ea"/>
                    <a:cs typeface="+mn-cs"/>
                  </a:rPr>
                  <a:t>block queue</a:t>
                </a:r>
                <a:endParaRPr lang="zh-TW" altLang="en-US" sz="1200" b="0" i="0" kern="1200" dirty="0">
                  <a:solidFill>
                    <a:schemeClr val="tx1"/>
                  </a:solidFill>
                  <a:latin typeface="+mn-lt"/>
                  <a:ea typeface="+mn-ea"/>
                  <a:cs typeface="+mn-cs"/>
                </a:endParaRPr>
              </a:p>
              <a:p>
                <a:endParaRPr lang="en-US" altLang="zh-TW" dirty="0"/>
              </a:p>
              <a:p>
                <a:r>
                  <a:rPr lang="en-US" altLang="zh-TW" b="0" i="0">
                    <a:latin typeface="Cambria Math" panose="02040503050406030204" pitchFamily="18" charset="0"/>
                  </a:rPr>
                  <a:t>𝑇_ℎ</a:t>
                </a:r>
                <a:r>
                  <a:rPr lang="en-US" altLang="zh-TW" dirty="0"/>
                  <a:t>:</a:t>
                </a:r>
                <a:r>
                  <a:rPr lang="zh-TW" altLang="en-US" dirty="0"/>
                  <a:t>更大的</a:t>
                </a:r>
                <a:r>
                  <a:rPr lang="en-US" altLang="zh-TW" b="0" i="0">
                    <a:latin typeface="Cambria Math" panose="02040503050406030204" pitchFamily="18" charset="0"/>
                  </a:rPr>
                  <a:t>𝑏</a:t>
                </a:r>
                <a:r>
                  <a:rPr lang="zh-TW" altLang="en-US" dirty="0"/>
                  <a:t>讓每次可以被抓去</a:t>
                </a:r>
                <a:r>
                  <a:rPr lang="en-US" altLang="zh-TW" dirty="0"/>
                  <a:t>consensus</a:t>
                </a:r>
                <a:r>
                  <a:rPr lang="zh-TW" altLang="en-US" dirty="0"/>
                  <a:t>的人變多，但最終會趨近於由</a:t>
                </a:r>
                <a:r>
                  <a:rPr lang="en-US" altLang="zh-TW" dirty="0"/>
                  <a:t>arrival rate</a:t>
                </a:r>
                <a:r>
                  <a:rPr lang="zh-TW" altLang="en-US" dirty="0"/>
                  <a:t>和</a:t>
                </a:r>
                <a:r>
                  <a:rPr lang="en-US" altLang="zh-TW" dirty="0"/>
                  <a:t>impatience</a:t>
                </a:r>
                <a:r>
                  <a:rPr lang="zh-TW" altLang="en-US" dirty="0"/>
                  <a:t> </a:t>
                </a:r>
                <a:r>
                  <a:rPr lang="en-US" altLang="zh-TW" dirty="0"/>
                  <a:t>rate</a:t>
                </a:r>
                <a:r>
                  <a:rPr lang="zh-TW" altLang="en-US" dirty="0"/>
                  <a:t>決定的上限</a:t>
                </a:r>
                <a:endParaRPr lang="en-US" altLang="zh-TW" dirty="0"/>
              </a:p>
              <a:p>
                <a:r>
                  <a:rPr lang="en-US" altLang="zh-TW" b="0" i="0">
                    <a:latin typeface="Cambria Math" panose="02040503050406030204" pitchFamily="18" charset="0"/>
                  </a:rPr>
                  <a:t>𝜆_𝐻</a:t>
                </a:r>
                <a:r>
                  <a:rPr lang="zh-TW" altLang="en-US" dirty="0"/>
                  <a:t>極小於</a:t>
                </a:r>
                <a:r>
                  <a:rPr lang="en-US" altLang="zh-TW" b="0" i="0">
                    <a:latin typeface="Cambria Math" panose="02040503050406030204" pitchFamily="18" charset="0"/>
                  </a:rPr>
                  <a:t>𝜆_𝐿</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41</a:t>
            </a:fld>
            <a:endParaRPr lang="zh-TW" altLang="en-US"/>
          </a:p>
        </p:txBody>
      </p:sp>
    </p:spTree>
    <p:extLst>
      <p:ext uri="{BB962C8B-B14F-4D97-AF65-F5344CB8AC3E}">
        <p14:creationId xmlns:p14="http://schemas.microsoft.com/office/powerpoint/2010/main" val="746901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Choice>
        <mc:Fallback>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𝑃_𝑏</a:t>
                </a:r>
                <a:r>
                  <a:rPr lang="en-US" altLang="zh-TW" dirty="0"/>
                  <a:t>:</a:t>
                </a:r>
                <a:r>
                  <a:rPr lang="en-US" altLang="zh-TW" baseline="0"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被擋住的機率就越低</a:t>
                </a:r>
                <a:endParaRPr lang="en-US" altLang="zh-TW" baseline="0" dirty="0"/>
              </a:p>
              <a:p>
                <a:r>
                  <a:rPr lang="en-US" altLang="zh-TW" baseline="0" dirty="0"/>
                  <a:t>HP</a:t>
                </a:r>
                <a:r>
                  <a:rPr lang="zh-TW" altLang="en-US" baseline="0" dirty="0"/>
                  <a:t>容量</a:t>
                </a:r>
                <a:r>
                  <a:rPr lang="en-US" altLang="zh-TW" baseline="0" dirty="0"/>
                  <a:t>&gt;LP</a:t>
                </a:r>
                <a:r>
                  <a:rPr lang="zh-TW" altLang="en-US" baseline="0" dirty="0"/>
                  <a:t>容量</a:t>
                </a:r>
                <a:endParaRPr lang="en-US" altLang="zh-TW" baseline="0" dirty="0"/>
              </a:p>
              <a:p>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𝑃_𝑖𝑚</a:t>
                </a:r>
                <a:r>
                  <a:rPr lang="en-US" altLang="zh-TW" dirty="0"/>
                  <a:t>: </a:t>
                </a:r>
                <a:r>
                  <a:rPr lang="zh-TW" altLang="en-US" baseline="0" dirty="0"/>
                  <a:t>一次抓進 </a:t>
                </a:r>
                <a:r>
                  <a:rPr lang="en-US" altLang="zh-TW" baseline="0" dirty="0"/>
                  <a:t>block queue</a:t>
                </a:r>
                <a:r>
                  <a:rPr lang="zh-TW" altLang="en-US" baseline="0" dirty="0"/>
                  <a:t>的人數越多，在</a:t>
                </a:r>
                <a:r>
                  <a:rPr lang="en-US" altLang="zh-TW" baseline="0" dirty="0"/>
                  <a:t>customer queue</a:t>
                </a:r>
                <a:r>
                  <a:rPr lang="zh-TW" altLang="en-US" baseline="0" dirty="0"/>
                  <a:t>被</a:t>
                </a:r>
                <a:r>
                  <a:rPr lang="en-US" altLang="zh-TW" baseline="0" dirty="0"/>
                  <a:t>impatient</a:t>
                </a:r>
                <a:r>
                  <a:rPr lang="zh-TW" altLang="en-US" baseline="0" dirty="0"/>
                  <a:t>的機率就越低</a:t>
                </a:r>
                <a:endParaRPr lang="en-US" altLang="zh-TW"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aseline="0" dirty="0"/>
                  <a:t>HP</a:t>
                </a:r>
                <a:r>
                  <a:rPr lang="zh-TW" altLang="en-US" baseline="0" dirty="0"/>
                  <a:t>有</a:t>
                </a:r>
                <a:r>
                  <a:rPr lang="en-US" altLang="zh-TW" baseline="0" dirty="0"/>
                  <a:t>non-preemptive</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42</a:t>
            </a:fld>
            <a:endParaRPr lang="zh-TW" altLang="en-US"/>
          </a:p>
        </p:txBody>
      </p:sp>
    </p:spTree>
    <p:extLst>
      <p:ext uri="{BB962C8B-B14F-4D97-AF65-F5344CB8AC3E}">
        <p14:creationId xmlns:p14="http://schemas.microsoft.com/office/powerpoint/2010/main" val="1635160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43</a:t>
            </a:fld>
            <a:endParaRPr lang="zh-TW" altLang="en-US"/>
          </a:p>
        </p:txBody>
      </p:sp>
    </p:spTree>
    <p:extLst>
      <p:ext uri="{BB962C8B-B14F-4D97-AF65-F5344CB8AC3E}">
        <p14:creationId xmlns:p14="http://schemas.microsoft.com/office/powerpoint/2010/main" val="3290019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r>
                      <a:rPr lang="en-US" altLang="zh-TW" b="0" i="1" smtClean="0">
                        <a:latin typeface="Cambria Math" panose="02040503050406030204" pitchFamily="18" charset="0"/>
                      </a:rPr>
                      <m:t>:</m:t>
                    </m:r>
                  </m:oMath>
                </a14:m>
                <a:r>
                  <a:rPr lang="zh-TW" altLang="en-US" dirty="0"/>
                  <a:t> 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r>
                      <a:rPr lang="zh-TW" altLang="en-US" b="0" i="1" smtClean="0">
                        <a:latin typeface="Cambria Math" panose="02040503050406030204" pitchFamily="18" charset="0"/>
                      </a:rPr>
                      <m:t>越快</m:t>
                    </m:r>
                  </m:oMath>
                </a14:m>
                <a:r>
                  <a:rPr lang="zh-TW" altLang="en-US" dirty="0"/>
                  <a:t>，待在</a:t>
                </a:r>
                <a:r>
                  <a:rPr lang="en-US" altLang="zh-TW" dirty="0"/>
                  <a:t>block queue</a:t>
                </a:r>
                <a:r>
                  <a:rPr lang="zh-TW" altLang="en-US" dirty="0"/>
                  <a:t>的時間越短</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Choice>
        <mc:Fallback>
          <p:sp>
            <p:nvSpPr>
              <p:cNvPr id="3" name="備忘稿版面配置區 2"/>
              <p:cNvSpPr>
                <a:spLocks noGrp="1"/>
              </p:cNvSpPr>
              <p:nvPr>
                <p:ph type="body" idx="1"/>
              </p:nvPr>
            </p:nvSpPr>
            <p:spPr/>
            <p:txBody>
              <a:bodyPr/>
              <a:lstStyle/>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zh-TW" altLang="en-US" dirty="0"/>
                  <a:t>會呈現水平狀，但</a:t>
                </a:r>
                <a:r>
                  <a:rPr lang="en-US" altLang="zh-TW" dirty="0"/>
                  <a:t>overall</a:t>
                </a:r>
                <a:r>
                  <a:rPr lang="zh-TW" altLang="en-US" dirty="0"/>
                  <a:t>的</a:t>
                </a:r>
                <a:r>
                  <a:rPr lang="en-US" altLang="zh-TW" b="0" i="0">
                    <a:latin typeface="Cambria Math" panose="02040503050406030204" pitchFamily="18" charset="0"/>
                  </a:rPr>
                  <a:t>𝑊_𝑏</a:t>
                </a:r>
                <a:r>
                  <a:rPr lang="zh-TW" altLang="en-US" dirty="0"/>
                  <a:t>會稍微呈現下降趨勢</a:t>
                </a:r>
                <a:endParaRPr lang="en-US" altLang="zh-TW" dirty="0"/>
              </a:p>
              <a:p>
                <a:r>
                  <a:rPr lang="en-US" altLang="zh-TW" b="0" i="0">
                    <a:latin typeface="Cambria Math" panose="02040503050406030204" pitchFamily="18" charset="0"/>
                  </a:rPr>
                  <a:t>𝑊_(𝑏_𝐻 )</a:t>
                </a:r>
                <a:r>
                  <a:rPr lang="zh-TW" altLang="en-US" dirty="0"/>
                  <a:t>和</a:t>
                </a:r>
                <a:r>
                  <a:rPr lang="en-US" altLang="zh-TW" b="0" i="0" dirty="0">
                    <a:latin typeface="Cambria Math" panose="02040503050406030204" pitchFamily="18" charset="0"/>
                  </a:rPr>
                  <a:t>𝑊_(𝑏_𝐿 )</a:t>
                </a:r>
                <a:r>
                  <a:rPr lang="en-US" altLang="zh-TW" dirty="0"/>
                  <a:t>: </a:t>
                </a:r>
                <a:r>
                  <a:rPr lang="zh-TW" altLang="en-US" dirty="0"/>
                  <a:t>只會受到</a:t>
                </a:r>
                <a:r>
                  <a:rPr lang="en-US" altLang="zh-TW" dirty="0"/>
                  <a:t>consensus</a:t>
                </a:r>
                <a:r>
                  <a:rPr lang="en-US" altLang="zh-TW" baseline="0" dirty="0"/>
                  <a:t> rate</a:t>
                </a:r>
                <a:r>
                  <a:rPr lang="zh-TW" altLang="en-US" baseline="0" dirty="0"/>
                  <a:t>的影響</a:t>
                </a:r>
                <a:endParaRPr lang="en-US" altLang="zh-TW" baseline="0" dirty="0"/>
              </a:p>
              <a:p>
                <a:r>
                  <a:rPr lang="en-US" altLang="zh-TW" dirty="0"/>
                  <a:t>overall</a:t>
                </a:r>
                <a:r>
                  <a:rPr lang="zh-TW" altLang="en-US" dirty="0"/>
                  <a:t>的</a:t>
                </a:r>
                <a:r>
                  <a:rPr lang="en-US" altLang="zh-TW" b="0" i="0">
                    <a:latin typeface="Cambria Math" panose="02040503050406030204" pitchFamily="18" charset="0"/>
                  </a:rPr>
                  <a:t>𝑊_𝑏:</a:t>
                </a:r>
                <a:r>
                  <a:rPr lang="zh-TW" altLang="en-US" dirty="0"/>
                  <a:t> 受到</a:t>
                </a:r>
                <a:r>
                  <a:rPr lang="en-US" altLang="zh-TW" b="0" i="0">
                    <a:latin typeface="Cambria Math" panose="02040503050406030204" pitchFamily="18" charset="0"/>
                  </a:rPr>
                  <a:t>𝜆_𝐻</a:t>
                </a:r>
                <a:r>
                  <a:rPr lang="zh-TW" altLang="en-US" dirty="0"/>
                  <a:t>的影響，高優先權的人在系統中的人數比例變高了</a:t>
                </a:r>
                <a:endParaRPr lang="en-US" altLang="zh-TW" dirty="0"/>
              </a:p>
              <a:p>
                <a:endParaRPr lang="en-US" altLang="zh-TW" dirty="0"/>
              </a:p>
              <a:p>
                <a:r>
                  <a:rPr lang="en-US" altLang="zh-TW" dirty="0"/>
                  <a:t>Overall</a:t>
                </a:r>
                <a:r>
                  <a:rPr lang="zh-TW" altLang="en-US" dirty="0"/>
                  <a:t>、</a:t>
                </a:r>
                <a:r>
                  <a:rPr lang="en-US" altLang="zh-TW" b="0" i="0">
                    <a:latin typeface="Cambria Math" panose="02040503050406030204" pitchFamily="18" charset="0"/>
                  </a:rPr>
                  <a:t>𝐿_(𝑏_𝐻 )</a:t>
                </a:r>
                <a:r>
                  <a:rPr lang="en-US" altLang="zh-TW" dirty="0"/>
                  <a:t>: </a:t>
                </a:r>
                <a:r>
                  <a:rPr lang="en-US" altLang="zh-TW" b="0" i="0">
                    <a:latin typeface="Cambria Math" panose="02040503050406030204" pitchFamily="18" charset="0"/>
                  </a:rPr>
                  <a:t>𝜇_(2_𝐻 )</a:t>
                </a:r>
                <a:r>
                  <a:rPr lang="zh-TW" altLang="en-US" b="0" i="0">
                    <a:latin typeface="Cambria Math" panose="02040503050406030204" pitchFamily="18" charset="0"/>
                  </a:rPr>
                  <a:t> 越快</a:t>
                </a:r>
                <a:r>
                  <a:rPr lang="zh-TW" altLang="en-US" dirty="0"/>
                  <a:t>，待在</a:t>
                </a:r>
                <a:r>
                  <a:rPr lang="en-US" altLang="zh-TW" dirty="0"/>
                  <a:t>block queue</a:t>
                </a:r>
                <a:r>
                  <a:rPr lang="zh-TW" altLang="en-US" dirty="0"/>
                  <a:t>的時間越短</a:t>
                </a:r>
                <a:endParaRPr lang="en-US" altLang="zh-TW" dirty="0"/>
              </a:p>
              <a:p>
                <a:r>
                  <a:rPr lang="en-US" altLang="zh-TW" b="0" i="0">
                    <a:latin typeface="Cambria Math" panose="02040503050406030204" pitchFamily="18" charset="0"/>
                  </a:rPr>
                  <a:t>𝐿_(𝑏_𝐿 )</a:t>
                </a:r>
                <a:r>
                  <a:rPr lang="en-US" altLang="zh-TW" dirty="0"/>
                  <a:t>: </a:t>
                </a:r>
                <a:r>
                  <a:rPr lang="zh-TW" altLang="en-US" dirty="0"/>
                  <a:t>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750221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a:t>
                </a:r>
                <a:r>
                  <a:rPr lang="zh-TW" altLang="en-US" sz="1200" b="0" i="0" kern="1200" dirty="0">
                    <a:solidFill>
                      <a:schemeClr val="tx1"/>
                    </a:solidFill>
                    <a:latin typeface="+mn-lt"/>
                    <a:ea typeface="+mn-ea"/>
                    <a:cs typeface="+mn-cs"/>
                  </a:rPr>
                  <a:t>先呈現上升趨勢，</a:t>
                </a:r>
                <a:r>
                  <a:rPr lang="zh-TW" altLang="en-US" dirty="0"/>
                  <a:t>幾乎呈現水平狀態，這是因為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en-US" altLang="zh-TW" b="0" i="0" dirty="0">
                  <a:latin typeface="+mj-lt"/>
                </a:endParaRPr>
              </a:p>
              <a:p>
                <a:r>
                  <a:rPr lang="zh-TW" altLang="en-US" b="0" i="0" dirty="0">
                    <a:latin typeface="+mn-lt"/>
                  </a:rPr>
                  <a:t>在</a:t>
                </a:r>
                <a:r>
                  <a:rPr lang="en-US" altLang="zh-TW" b="0" i="0" dirty="0">
                    <a:latin typeface="+mn-lt"/>
                  </a:rPr>
                  <a:t>scenario 2</a:t>
                </a:r>
                <a:r>
                  <a:rPr lang="zh-TW" altLang="en-US" b="0" i="0" dirty="0">
                    <a:latin typeface="+mn-lt"/>
                  </a:rPr>
                  <a:t>跟</a:t>
                </a:r>
                <a:r>
                  <a:rPr lang="en-US" altLang="zh-TW" b="0" i="0" dirty="0">
                    <a:latin typeface="+mn-lt"/>
                  </a:rPr>
                  <a:t>4</a:t>
                </a:r>
                <a:r>
                  <a:rPr lang="zh-TW" altLang="en-US" b="0" i="0" dirty="0">
                    <a:latin typeface="+mn-lt"/>
                  </a:rPr>
                  <a:t>中，</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𝐻</m:t>
                            </m:r>
                          </m:sub>
                        </m:sSub>
                      </m:sub>
                    </m:sSub>
                  </m:oMath>
                </a14:m>
                <a:r>
                  <a:rPr lang="zh-TW" altLang="en-US" b="0" i="0" dirty="0">
                    <a:latin typeface="+mj-lt"/>
                  </a:rPr>
                  <a:t>會呈現水平狀，但</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h</m:t>
                            </m:r>
                          </m:e>
                          <m:sub>
                            <m:r>
                              <a:rPr lang="en-US" altLang="zh-TW" b="0" i="1" smtClean="0">
                                <a:latin typeface="Cambria Math" panose="02040503050406030204" pitchFamily="18" charset="0"/>
                              </a:rPr>
                              <m:t>𝐿</m:t>
                            </m:r>
                          </m:sub>
                        </m:sSub>
                      </m:sub>
                    </m:sSub>
                  </m:oMath>
                </a14:m>
                <a:r>
                  <a:rPr lang="zh-TW" altLang="en-US" b="0" i="0" dirty="0">
                    <a:latin typeface="+mj-lt"/>
                  </a:rPr>
                  <a:t>先呈現上升趨勢，後面呈現水平狀態，這是因為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越大、一次可以進行共識的客戶就比較多，但最終還是會被</a:t>
                </a:r>
                <a:r>
                  <a:rPr lang="en-US" altLang="zh-TW" b="0" i="0" dirty="0">
                    <a:latin typeface="+mj-lt"/>
                  </a:rPr>
                  <a:t>arrival rate</a:t>
                </a:r>
                <a:r>
                  <a:rPr lang="zh-TW" altLang="en-US" b="0" i="0" dirty="0">
                    <a:latin typeface="+mj-lt"/>
                  </a:rPr>
                  <a:t>所限制</a:t>
                </a:r>
                <a:endParaRPr lang="en-US" altLang="zh-TW" b="0" i="0" dirty="0">
                  <a:latin typeface="+mj-lt"/>
                </a:endParaRPr>
              </a:p>
              <a:p>
                <a:endParaRPr lang="en-US" altLang="zh-TW" b="0" i="0" dirty="0">
                  <a:latin typeface="+mj-lt"/>
                </a:endParaRPr>
              </a:p>
              <a:p>
                <a:r>
                  <a:rPr lang="zh-TW" altLang="en-US" b="0" i="0" dirty="0">
                    <a:latin typeface="+mj-lt"/>
                  </a:rPr>
                  <a:t>第二點是</a:t>
                </a:r>
                <a:r>
                  <a:rPr lang="en-US" altLang="zh-TW" b="0" i="0" dirty="0">
                    <a:latin typeface="+mj-lt"/>
                  </a:rPr>
                  <a:t>High priority</a:t>
                </a:r>
                <a:r>
                  <a:rPr lang="zh-TW" altLang="en-US" b="0" i="0" dirty="0">
                    <a:latin typeface="+mj-lt"/>
                  </a:rPr>
                  <a:t> </a:t>
                </a:r>
                <a:r>
                  <a:rPr lang="en-US" altLang="zh-TW" b="0" i="0" dirty="0">
                    <a:latin typeface="+mj-lt"/>
                  </a:rPr>
                  <a:t>arrival</a:t>
                </a:r>
                <a:r>
                  <a:rPr lang="zh-TW" altLang="en-US" b="0" i="0" dirty="0">
                    <a:latin typeface="+mj-lt"/>
                  </a:rPr>
                  <a:t> </a:t>
                </a:r>
                <a:r>
                  <a:rPr lang="en-US" altLang="zh-TW" b="0" i="0" dirty="0">
                    <a:latin typeface="+mj-lt"/>
                  </a:rPr>
                  <a:t>rate</a:t>
                </a:r>
                <a:r>
                  <a:rPr lang="zh-TW" altLang="en-US" b="0" i="0" dirty="0">
                    <a:latin typeface="+mj-lt"/>
                  </a:rPr>
                  <a:t>的影響</a:t>
                </a:r>
                <a:endParaRPr lang="en-US" altLang="zh-TW" b="0" i="0" dirty="0">
                  <a:latin typeface="+mj-lt"/>
                </a:endParaRPr>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會稍微呈現下降趨勢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𝐻</m:t>
                            </m:r>
                          </m:sub>
                        </m:sSub>
                      </m:sub>
                    </m:sSub>
                  </m:oMath>
                </a14:m>
                <a:r>
                  <a:rPr lang="zh-TW" altLang="en-US" dirty="0"/>
                  <a:t>和</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𝑊</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𝑏</m:t>
                            </m:r>
                          </m:e>
                          <m:sub>
                            <m:r>
                              <a:rPr lang="en-US" altLang="zh-TW" b="0" i="1" dirty="0" smtClean="0">
                                <a:latin typeface="Cambria Math" panose="02040503050406030204" pitchFamily="18" charset="0"/>
                              </a:rPr>
                              <m:t>𝐿</m:t>
                            </m:r>
                          </m:sub>
                        </m:sSub>
                      </m:sub>
                    </m:sSub>
                  </m:oMath>
                </a14:m>
                <a:r>
                  <a:rPr lang="zh-TW" altLang="en-US" dirty="0"/>
                  <a:t>會呈現水平狀是因為他們只會受到</a:t>
                </a:r>
                <a:r>
                  <a:rPr lang="en-US" altLang="zh-TW" dirty="0"/>
                  <a:t>consensus</a:t>
                </a:r>
                <a:r>
                  <a:rPr lang="en-US" altLang="zh-TW" baseline="0" dirty="0"/>
                  <a:t> rate</a:t>
                </a:r>
                <a:r>
                  <a:rPr lang="zh-TW" altLang="en-US" baseline="0" dirty="0"/>
                  <a:t>的影響，但</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會下降是因為受到</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的影響，高優先權的人在系統中的人數比例變高了</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b="0" i="0" dirty="0">
                    <a:latin typeface="+mj-lt"/>
                  </a:rPr>
                  <a:t>上升，會導致</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𝑏</m:t>
                            </m:r>
                          </m:e>
                          <m:sub>
                            <m:r>
                              <a:rPr lang="en-US" altLang="zh-TW" b="0" i="1" smtClean="0">
                                <a:latin typeface="Cambria Math" panose="02040503050406030204" pitchFamily="18" charset="0"/>
                              </a:rPr>
                              <m:t>𝐿</m:t>
                            </m:r>
                          </m:sub>
                        </m:sSub>
                      </m:sub>
                    </m:sSub>
                  </m:oMath>
                </a14:m>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𝑊</m:t>
                        </m:r>
                      </m:e>
                      <m:sub>
                        <m:r>
                          <a:rPr lang="en-US" altLang="zh-TW" b="0" i="1" smtClean="0">
                            <a:latin typeface="Cambria Math" panose="02040503050406030204" pitchFamily="18" charset="0"/>
                          </a:rPr>
                          <m:t>𝑏</m:t>
                        </m:r>
                      </m:sub>
                    </m:sSub>
                  </m:oMath>
                </a14:m>
                <a:r>
                  <a:rPr lang="zh-TW" altLang="en-US" dirty="0"/>
                  <a:t>不會受到</a:t>
                </a:r>
                <a:r>
                  <a:rPr lang="en-US" altLang="zh-TW" dirty="0"/>
                  <a:t>impatience rate</a:t>
                </a:r>
                <a:r>
                  <a:rPr lang="zh-TW" altLang="en-US" dirty="0"/>
                  <a:t>的影響</a:t>
                </a:r>
                <a:endParaRPr lang="en-US" altLang="zh-TW" dirty="0"/>
              </a:p>
              <a:p>
                <a:endParaRPr lang="zh-TW" altLang="en-US" dirty="0"/>
              </a:p>
            </p:txBody>
          </p:sp>
        </mc:Choice>
        <mc:Fallback>
          <p:sp>
            <p:nvSpPr>
              <p:cNvPr id="3" name="備忘稿版面配置區 2"/>
              <p:cNvSpPr>
                <a:spLocks noGrp="1"/>
              </p:cNvSpPr>
              <p:nvPr>
                <p:ph type="body" idx="1"/>
              </p:nvPr>
            </p:nvSpPr>
            <p:spPr/>
            <p:txBody>
              <a:bodyPr/>
              <a:lstStyle/>
              <a:p>
                <a:r>
                  <a:rPr lang="zh-TW" altLang="en-US" dirty="0"/>
                  <a:t>第三點是</a:t>
                </a:r>
                <a:r>
                  <a:rPr lang="en-US" altLang="zh-TW" dirty="0"/>
                  <a:t>high-priority consensus rate</a:t>
                </a:r>
                <a:r>
                  <a:rPr lang="zh-TW" altLang="en-US" dirty="0"/>
                  <a:t>的影響</a:t>
                </a:r>
                <a:endParaRPr lang="en-US" altLang="zh-TW" dirty="0"/>
              </a:p>
              <a:p>
                <a:r>
                  <a:rPr lang="zh-TW" altLang="en-US" dirty="0"/>
                  <a:t>當</a:t>
                </a:r>
                <a:r>
                  <a:rPr lang="en-US" altLang="zh-TW" b="0" i="0">
                    <a:latin typeface="Cambria Math" panose="02040503050406030204" pitchFamily="18" charset="0"/>
                  </a:rPr>
                  <a:t>𝜇_(2_𝐻 )</a:t>
                </a:r>
                <a:r>
                  <a:rPr lang="zh-TW" altLang="en-US" b="0" i="0" dirty="0">
                    <a:latin typeface="+mj-lt"/>
                  </a:rPr>
                  <a:t>上升，會導致</a:t>
                </a:r>
                <a:r>
                  <a:rPr lang="en-US" altLang="zh-TW" b="0" i="0">
                    <a:latin typeface="Cambria Math" panose="02040503050406030204" pitchFamily="18" charset="0"/>
                  </a:rPr>
                  <a:t>𝐿_(𝑏_𝐿 )</a:t>
                </a:r>
                <a:r>
                  <a:rPr lang="zh-TW" altLang="en-US" dirty="0"/>
                  <a:t>也上升，這是因為高優先權的人更快離開並釋放了</a:t>
                </a:r>
                <a:r>
                  <a:rPr lang="en-US" altLang="zh-TW" dirty="0"/>
                  <a:t>block queue</a:t>
                </a:r>
                <a:r>
                  <a:rPr lang="zh-TW" altLang="en-US" dirty="0"/>
                  <a:t>的容量，從而一次允許更多低優先權的人進行共識</a:t>
                </a:r>
                <a:endParaRPr lang="en-US" altLang="zh-TW" dirty="0"/>
              </a:p>
              <a:p>
                <a:endParaRPr lang="en-US" altLang="zh-TW" dirty="0"/>
              </a:p>
              <a:p>
                <a:r>
                  <a:rPr lang="zh-TW" altLang="en-US" dirty="0"/>
                  <a:t>第四點是加入</a:t>
                </a:r>
                <a:r>
                  <a:rPr lang="en-US" altLang="zh-TW" dirty="0"/>
                  <a:t>impatience mechanism</a:t>
                </a:r>
                <a:r>
                  <a:rPr lang="zh-TW" altLang="en-US" dirty="0"/>
                  <a:t>的影響</a:t>
                </a:r>
                <a:endParaRPr lang="en-US" altLang="zh-TW" dirty="0"/>
              </a:p>
              <a:p>
                <a:r>
                  <a:rPr lang="zh-TW" altLang="en-US" dirty="0"/>
                  <a:t>加入</a:t>
                </a:r>
                <a:r>
                  <a:rPr lang="en-US" altLang="zh-TW" dirty="0"/>
                  <a:t>impatience rate</a:t>
                </a:r>
                <a:r>
                  <a:rPr lang="zh-TW" altLang="en-US" dirty="0"/>
                  <a:t>後在所有的</a:t>
                </a:r>
                <a:r>
                  <a:rPr lang="en-US" altLang="zh-TW" dirty="0"/>
                  <a:t>performance measure</a:t>
                </a:r>
                <a:r>
                  <a:rPr lang="zh-TW" altLang="en-US" dirty="0"/>
                  <a:t>中都可以看到效能提升了，但唯一</a:t>
                </a:r>
                <a:r>
                  <a:rPr lang="en-US" altLang="zh-TW" b="0" i="0">
                    <a:latin typeface="Cambria Math" panose="02040503050406030204" pitchFamily="18" charset="0"/>
                  </a:rPr>
                  <a:t>𝑊_𝑏</a:t>
                </a:r>
                <a:r>
                  <a:rPr lang="zh-TW" altLang="en-US" dirty="0"/>
                  <a:t>不會受到</a:t>
                </a:r>
                <a:r>
                  <a:rPr lang="en-US" altLang="zh-TW" dirty="0"/>
                  <a:t>impatience rate</a:t>
                </a:r>
                <a:r>
                  <a:rPr lang="zh-TW" altLang="en-US" dirty="0"/>
                  <a:t>的影響</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48</a:t>
            </a:fld>
            <a:endParaRPr lang="zh-TW" altLang="en-US"/>
          </a:p>
        </p:txBody>
      </p:sp>
    </p:spTree>
    <p:extLst>
      <p:ext uri="{BB962C8B-B14F-4D97-AF65-F5344CB8AC3E}">
        <p14:creationId xmlns:p14="http://schemas.microsoft.com/office/powerpoint/2010/main" val="1171095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最後介紹一下未來的研究方向</a:t>
            </a:r>
            <a:endParaRPr lang="en-US" altLang="zh-TW" dirty="0"/>
          </a:p>
          <a:p>
            <a:endParaRPr lang="en-US" altLang="zh-TW" dirty="0"/>
          </a:p>
          <a:p>
            <a:r>
              <a:rPr lang="zh-TW" altLang="en-US" dirty="0"/>
              <a:t>第一點是在共識階段引入更切合實際的投票機制，更真實的模擬實際的區塊鏈系統</a:t>
            </a:r>
            <a:endParaRPr lang="en-US" altLang="zh-TW" dirty="0"/>
          </a:p>
          <a:p>
            <a:endParaRPr lang="en-US" altLang="zh-TW" dirty="0"/>
          </a:p>
          <a:p>
            <a:r>
              <a:rPr lang="zh-TW" altLang="en-US" dirty="0"/>
              <a:t>第二點是動態批次策略最佳化，根據</a:t>
            </a:r>
            <a:r>
              <a:rPr lang="en-US" altLang="zh-TW" dirty="0"/>
              <a:t>customer queue</a:t>
            </a:r>
            <a:r>
              <a:rPr lang="zh-TW" altLang="en-US" dirty="0"/>
              <a:t>和</a:t>
            </a:r>
            <a:r>
              <a:rPr lang="en-US" altLang="zh-TW" dirty="0"/>
              <a:t>block queue</a:t>
            </a:r>
            <a:r>
              <a:rPr lang="zh-TW" altLang="en-US" dirty="0"/>
              <a:t>的即時狀態調整</a:t>
            </a:r>
            <a:r>
              <a:rPr lang="en-US" altLang="zh-TW" dirty="0"/>
              <a:t>batch</a:t>
            </a:r>
            <a:r>
              <a:rPr lang="zh-TW" altLang="en-US" dirty="0"/>
              <a:t>的大小。</a:t>
            </a:r>
            <a:endParaRPr lang="en-US" altLang="zh-TW" dirty="0"/>
          </a:p>
          <a:p>
            <a:endParaRPr lang="en-US" altLang="zh-TW" dirty="0"/>
          </a:p>
          <a:p>
            <a:r>
              <a:rPr lang="zh-TW" altLang="en-US" dirty="0"/>
              <a:t>第三點是擴展不耐煩模型，共識時間過長也會造成無奈性行為</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49</a:t>
            </a:fld>
            <a:endParaRPr lang="zh-TW" altLang="en-US"/>
          </a:p>
        </p:txBody>
      </p:sp>
    </p:spTree>
    <p:extLst>
      <p:ext uri="{BB962C8B-B14F-4D97-AF65-F5344CB8AC3E}">
        <p14:creationId xmlns:p14="http://schemas.microsoft.com/office/powerpoint/2010/main" val="3619173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排隊模型模擬彼特幣區塊鏈的挖礦流程，並觀察在固定的</a:t>
            </a:r>
            <a:r>
              <a:rPr lang="en-US" altLang="zh-TW" dirty="0"/>
              <a:t>queue</a:t>
            </a:r>
            <a:r>
              <a:rPr lang="zh-TW" altLang="en-US" dirty="0"/>
              <a:t>容量與</a:t>
            </a:r>
            <a:r>
              <a:rPr lang="en-US" altLang="zh-TW" dirty="0"/>
              <a:t>block generation rate</a:t>
            </a:r>
            <a:r>
              <a:rPr lang="zh-TW" altLang="en-US" dirty="0"/>
              <a:t>下的系統效能表現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中提出一種非搶占式優先權的區塊鏈交易排隊模型，讓在礦工資源有限的狀況下，高優先權與低優先權之間的交易權衡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中，他們提出了有效的跨鏈系統分析模型，實現多鏈互通，提供了實務跨鏈架構的跨鏈傳輸系統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開關機制，這是為了模擬現實生活中可能會遇到的駭客行為或是環境因素所導致的連線失敗等狀況，在</a:t>
            </a:r>
            <a:r>
              <a:rPr lang="en-US" altLang="zh-TW" dirty="0"/>
              <a:t>OFF</a:t>
            </a:r>
            <a:r>
              <a:rPr lang="zh-TW" altLang="en-US" dirty="0"/>
              <a:t>的期間</a:t>
            </a:r>
            <a:r>
              <a:rPr lang="en-US" altLang="zh-TW" dirty="0"/>
              <a:t>block generation</a:t>
            </a:r>
            <a:r>
              <a:rPr lang="zh-TW" altLang="en-US" dirty="0"/>
              <a:t>和</a:t>
            </a:r>
            <a:r>
              <a:rPr lang="en-US" altLang="zh-TW" dirty="0"/>
              <a:t>consensus</a:t>
            </a:r>
            <a:r>
              <a:rPr lang="zh-TW" altLang="en-US" dirty="0"/>
              <a:t>行為都會暫停。</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non-preemptive 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322901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這邊的前四點是關於系統容量，</a:t>
            </a:r>
            <a:r>
              <a:rPr lang="en-US" altLang="zh-TW" dirty="0"/>
              <a:t>queue</a:t>
            </a:r>
            <a:r>
              <a:rPr lang="zh-TW" altLang="en-US" dirty="0"/>
              <a:t>的容量，</a:t>
            </a:r>
            <a:r>
              <a:rPr lang="en-US" altLang="zh-TW" dirty="0"/>
              <a:t>ON/OFF</a:t>
            </a:r>
            <a:r>
              <a:rPr lang="zh-TW" altLang="en-US" dirty="0"/>
              <a:t>機制，與高低優先權的關係等說明的簡單的文字介紹，接下來會用圖例詳細說明</a:t>
            </a:r>
            <a:endParaRPr lang="en-US" altLang="zh-TW" dirty="0"/>
          </a:p>
          <a:p>
            <a:r>
              <a:rPr lang="zh-TW" altLang="en-US" dirty="0"/>
              <a:t>最後一點，</a:t>
            </a:r>
            <a:r>
              <a:rPr lang="zh-TW" altLang="en-US" sz="1200" kern="1200" dirty="0">
                <a:solidFill>
                  <a:schemeClr val="tx1"/>
                </a:solidFill>
                <a:effectLst/>
                <a:latin typeface="+mn-lt"/>
                <a:ea typeface="+mn-ea"/>
                <a:cs typeface="+mn-cs"/>
              </a:rPr>
              <a:t>我們的系</a:t>
            </a:r>
            <a:r>
              <a:rPr lang="zh-TW" altLang="en-US" dirty="0"/>
              <a:t>統的效能取決於有效服務率</a:t>
            </a:r>
            <a:r>
              <a:rPr lang="en-US" altLang="zh-TW" dirty="0"/>
              <a:t>(effective service rate)</a:t>
            </a:r>
            <a:r>
              <a:rPr lang="zh-TW" altLang="en-US" dirty="0"/>
              <a:t>與有效到達率</a:t>
            </a:r>
            <a:r>
              <a:rPr lang="en-US" altLang="zh-TW" dirty="0"/>
              <a:t>(effective arrival rate)</a:t>
            </a:r>
            <a:r>
              <a:rPr lang="zh-TW" altLang="en-US" dirty="0"/>
              <a:t>之間的平衡關係，這會在下一個章節再詳細說明</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a:t>
            </a:r>
            <a:r>
              <a:rPr lang="zh-TW" altLang="en-US" dirty="0"/>
              <a:t>系統容量介紹</a:t>
            </a:r>
            <a:r>
              <a:rPr lang="en-US" altLang="zh-TW" dirty="0"/>
              <a:t>)</a:t>
            </a:r>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6/23/2025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6/23/2025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6/23/2025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6/23/2025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4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chart" Target="../charts/chart14.xml"/><Relationship Id="rId4" Type="http://schemas.openxmlformats.org/officeDocument/2006/relationships/chart" Target="../charts/chart13.xml"/></Relationships>
</file>

<file path=ppt/slides/_rels/slide4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chart" Target="../charts/chart18.xml"/><Relationship Id="rId4" Type="http://schemas.openxmlformats.org/officeDocument/2006/relationships/chart" Target="../charts/char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1</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Tree>
    <p:extLst>
      <p:ext uri="{BB962C8B-B14F-4D97-AF65-F5344CB8AC3E}">
        <p14:creationId xmlns:p14="http://schemas.microsoft.com/office/powerpoint/2010/main" val="394819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2</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511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3</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686552" y="4980965"/>
            <a:ext cx="1460656"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impatient rate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300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4</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1" name="箭號: 彎曲 30">
            <a:extLst>
              <a:ext uri="{FF2B5EF4-FFF2-40B4-BE49-F238E27FC236}">
                <a16:creationId xmlns:a16="http://schemas.microsoft.com/office/drawing/2014/main" id="{2D0C0C19-36BD-498F-A921-FDF90CB9459C}"/>
              </a:ext>
            </a:extLst>
          </p:cNvPr>
          <p:cNvSpPr/>
          <p:nvPr/>
        </p:nvSpPr>
        <p:spPr>
          <a:xfrm rot="5400000">
            <a:off x="291724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Tree>
    <p:extLst>
      <p:ext uri="{BB962C8B-B14F-4D97-AF65-F5344CB8AC3E}">
        <p14:creationId xmlns:p14="http://schemas.microsoft.com/office/powerpoint/2010/main" val="3244678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 rate </a:t>
                </a:r>
                <a:r>
                  <a:rPr lang="en-US" altLang="zh-TW" dirty="0"/>
                  <a:t>of overall / HP / LP customers 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 1&amp;2) </a:t>
                </a:r>
              </a:p>
              <a:p>
                <a:pPr marL="0" indent="0">
                  <a:buNone/>
                </a:pPr>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en-US"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oMath>
                </a14:m>
                <a:endParaRPr lang="en-US" altLang="zh-TW" dirty="0"/>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en-US" altLang="zh-TW" dirty="0"/>
              </a:p>
            </p:txBody>
          </p:sp>
        </mc:Choice>
        <mc:Fallback>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17</a:t>
            </a:fld>
            <a:endParaRPr lang="en-US" dirty="0"/>
          </a:p>
        </p:txBody>
      </p:sp>
      <mc:AlternateContent xmlns:mc="http://schemas.openxmlformats.org/markup-compatibility/2006">
        <mc:Choice xmlns:a14="http://schemas.microsoft.com/office/drawing/2010/main"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 3&amp;4) </a:t>
                </a:r>
              </a:p>
              <a:p>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𝜆</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𝜆</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e>
                    </m:d>
                  </m:oMath>
                </a14:m>
                <a:endParaRPr lang="en-US" altLang="zh-TW" i="1"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𝑒</m:t>
                        </m:r>
                      </m:sub>
                    </m:sSub>
                    <m:r>
                      <a:rPr lang="en-US" altLang="zh-TW" i="1">
                        <a:latin typeface="Cambria Math" panose="02040503050406030204" pitchFamily="18" charset="0"/>
                      </a:rPr>
                      <m:t>=</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14:m>
                  <m:oMath xmlns:m="http://schemas.openxmlformats.org/officeDocument/2006/math">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𝑒𝑓𝑓</m:t>
                        </m:r>
                      </m:sub>
                    </m:sSub>
                    <m:r>
                      <a:rPr lang="en-US" altLang="zh-TW" i="1">
                        <a:latin typeface="Cambria Math" panose="02040503050406030204" pitchFamily="18" charset="0"/>
                      </a:rPr>
                      <m:t>=</m:t>
                    </m:r>
                    <m:r>
                      <a:rPr lang="en-US" altLang="zh-TW" i="1">
                        <a:latin typeface="Cambria Math" panose="02040503050406030204" pitchFamily="18" charset="0"/>
                      </a:rPr>
                      <m:t>𝑏</m:t>
                    </m:r>
                    <m:sSup>
                      <m:sSupPr>
                        <m:ctrlPr>
                          <a:rPr lang="zh-TW" altLang="zh-TW" i="1">
                            <a:latin typeface="Cambria Math" panose="02040503050406030204" pitchFamily="18" charset="0"/>
                          </a:rPr>
                        </m:ctrlPr>
                      </m:sSupPr>
                      <m:e>
                        <m:d>
                          <m:dPr>
                            <m:ctrlPr>
                              <a:rPr lang="zh-TW" altLang="zh-TW" i="1">
                                <a:latin typeface="Cambria Math" panose="02040503050406030204" pitchFamily="18" charset="0"/>
                              </a:rPr>
                            </m:ctrlPr>
                          </m:dPr>
                          <m:e>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1</m:t>
                                    </m:r>
                                  </m:sub>
                                </m:sSub>
                              </m:den>
                            </m:f>
                            <m:r>
                              <a:rPr lang="en-US" altLang="zh-TW" i="1">
                                <a:latin typeface="Cambria Math" panose="02040503050406030204" pitchFamily="18" charset="0"/>
                              </a:rPr>
                              <m:t>+</m:t>
                            </m:r>
                            <m:f>
                              <m:fPr>
                                <m:ctrlPr>
                                  <a:rPr lang="zh-TW" altLang="zh-TW" i="1">
                                    <a:latin typeface="Cambria Math" panose="02040503050406030204" pitchFamily="18" charset="0"/>
                                  </a:rPr>
                                </m:ctrlPr>
                              </m:fPr>
                              <m:num>
                                <m:r>
                                  <a:rPr lang="en-US" altLang="zh-TW" i="1">
                                    <a:latin typeface="Cambria Math" panose="02040503050406030204" pitchFamily="18" charset="0"/>
                                  </a:rPr>
                                  <m:t>1</m:t>
                                </m:r>
                              </m:num>
                              <m:den>
                                <m:sSub>
                                  <m:sSubPr>
                                    <m:ctrlPr>
                                      <a:rPr lang="zh-TW" altLang="zh-TW" i="1">
                                        <a:latin typeface="Cambria Math" panose="02040503050406030204" pitchFamily="18" charset="0"/>
                                      </a:rPr>
                                    </m:ctrlPr>
                                  </m:sSubPr>
                                  <m:e>
                                    <m:r>
                                      <a:rPr lang="en-US" altLang="zh-TW" i="1">
                                        <a:latin typeface="Cambria Math" panose="02040503050406030204" pitchFamily="18" charset="0"/>
                                      </a:rPr>
                                      <m:t>𝜇</m:t>
                                    </m:r>
                                  </m:e>
                                  <m:sub>
                                    <m:r>
                                      <a:rPr lang="en-US" altLang="zh-TW" i="1">
                                        <a:latin typeface="Cambria Math" panose="02040503050406030204" pitchFamily="18" charset="0"/>
                                      </a:rPr>
                                      <m:t>2</m:t>
                                    </m:r>
                                  </m:sub>
                                </m:sSub>
                              </m:den>
                            </m:f>
                          </m:e>
                        </m:d>
                      </m:e>
                      <m:sup>
                        <m:r>
                          <a:rPr lang="en-US" altLang="zh-TW" i="1">
                            <a:latin typeface="Cambria Math" panose="02040503050406030204" pitchFamily="18" charset="0"/>
                          </a:rPr>
                          <m:t>−1</m:t>
                        </m:r>
                      </m:sup>
                    </m:sSup>
                    <m:f>
                      <m:fPr>
                        <m:ctrlPr>
                          <a:rPr lang="zh-TW" altLang="zh-TW" i="1">
                            <a:latin typeface="Cambria Math" panose="02040503050406030204" pitchFamily="18" charset="0"/>
                          </a:rPr>
                        </m:ctrlPr>
                      </m:fPr>
                      <m:num>
                        <m:r>
                          <a:rPr lang="en-US" altLang="zh-TW" i="1">
                            <a:latin typeface="Cambria Math" panose="02040503050406030204" pitchFamily="18" charset="0"/>
                          </a:rPr>
                          <m:t>𝛽</m:t>
                        </m:r>
                      </m:num>
                      <m:den>
                        <m:r>
                          <a:rPr lang="en-US" altLang="zh-TW" i="1">
                            <a:latin typeface="Cambria Math" panose="02040503050406030204" pitchFamily="18" charset="0"/>
                          </a:rPr>
                          <m:t>𝛼</m:t>
                        </m:r>
                        <m:r>
                          <a:rPr lang="en-US" altLang="zh-TW" i="1">
                            <a:latin typeface="Cambria Math" panose="02040503050406030204" pitchFamily="18" charset="0"/>
                          </a:rPr>
                          <m:t>+</m:t>
                        </m:r>
                        <m:r>
                          <a:rPr lang="en-US" altLang="zh-TW" i="1">
                            <a:latin typeface="Cambria Math" panose="02040503050406030204" pitchFamily="18" charset="0"/>
                          </a:rPr>
                          <m:t>𝛽</m:t>
                        </m:r>
                      </m:den>
                    </m:f>
                  </m:oMath>
                </a14:m>
                <a:endParaRPr lang="zh-TW" altLang="en-US" dirty="0"/>
              </a:p>
            </p:txBody>
          </p:sp>
        </mc:Choice>
        <mc:Fallback>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 </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5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each node in scenario 3 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16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scenario3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20</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850900" y="1568214"/>
            <a:ext cx="5160010" cy="4779645"/>
          </a:xfrm>
          <a:prstGeom prst="rect">
            <a:avLst/>
          </a:prstGeom>
          <a:noFill/>
          <a:ln>
            <a:noFill/>
          </a:ln>
        </p:spPr>
      </p:pic>
    </p:spTree>
    <p:extLst>
      <p:ext uri="{BB962C8B-B14F-4D97-AF65-F5344CB8AC3E}">
        <p14:creationId xmlns:p14="http://schemas.microsoft.com/office/powerpoint/2010/main" val="717349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r="-98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each node in scenario 4 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23</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353638" y="1058073"/>
            <a:ext cx="4154534" cy="5799928"/>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𝛽</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𝛼</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Algorism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59365"/>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59365"/>
                <a:ext cx="10907486" cy="4136636"/>
              </a:xfrm>
              <a:blipFill>
                <a:blip r:embed="rId3"/>
                <a:stretch>
                  <a:fillRect l="-615" r="-503" b="-29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35</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36</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graphicFrame>
        <p:nvGraphicFramePr>
          <p:cNvPr id="10" name="圖表 9">
            <a:extLst>
              <a:ext uri="{FF2B5EF4-FFF2-40B4-BE49-F238E27FC236}">
                <a16:creationId xmlns:a16="http://schemas.microsoft.com/office/drawing/2014/main" id="{F59F5765-30D7-4BDC-ACD1-297197F0375E}"/>
              </a:ext>
            </a:extLst>
          </p:cNvPr>
          <p:cNvGraphicFramePr/>
          <p:nvPr>
            <p:extLst>
              <p:ext uri="{D42A27DB-BD31-4B8C-83A1-F6EECF244321}">
                <p14:modId xmlns:p14="http://schemas.microsoft.com/office/powerpoint/2010/main" val="311065582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4D329C76-2F65-4308-8957-F47F36D5A693}"/>
              </a:ext>
            </a:extLst>
          </p:cNvPr>
          <p:cNvGraphicFramePr/>
          <p:nvPr>
            <p:extLst>
              <p:ext uri="{D42A27DB-BD31-4B8C-83A1-F6EECF244321}">
                <p14:modId xmlns:p14="http://schemas.microsoft.com/office/powerpoint/2010/main" val="5310491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75704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graphicFrame>
        <p:nvGraphicFramePr>
          <p:cNvPr id="6" name="圖表 5">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1261111955"/>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7809302D-53C9-4989-8611-85F18117900D}"/>
              </a:ext>
            </a:extLst>
          </p:cNvPr>
          <p:cNvGraphicFramePr/>
          <p:nvPr>
            <p:extLst>
              <p:ext uri="{D42A27DB-BD31-4B8C-83A1-F6EECF244321}">
                <p14:modId xmlns:p14="http://schemas.microsoft.com/office/powerpoint/2010/main" val="2808632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Tree>
    <p:extLst>
      <p:ext uri="{BB962C8B-B14F-4D97-AF65-F5344CB8AC3E}">
        <p14:creationId xmlns:p14="http://schemas.microsoft.com/office/powerpoint/2010/main" val="177927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graphicFrame>
        <p:nvGraphicFramePr>
          <p:cNvPr id="9" name="圖表 8">
            <a:extLst>
              <a:ext uri="{FF2B5EF4-FFF2-40B4-BE49-F238E27FC236}">
                <a16:creationId xmlns:a16="http://schemas.microsoft.com/office/drawing/2014/main" id="{548E1F41-6D3F-4B9A-99CE-51A805F6D651}"/>
              </a:ext>
            </a:extLst>
          </p:cNvPr>
          <p:cNvGraphicFramePr/>
          <p:nvPr>
            <p:extLst>
              <p:ext uri="{D42A27DB-BD31-4B8C-83A1-F6EECF244321}">
                <p14:modId xmlns:p14="http://schemas.microsoft.com/office/powerpoint/2010/main" val="1594890305"/>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graphicFrame>
        <p:nvGraphicFramePr>
          <p:cNvPr id="6" name="圖表 5">
            <a:extLst>
              <a:ext uri="{FF2B5EF4-FFF2-40B4-BE49-F238E27FC236}">
                <a16:creationId xmlns:a16="http://schemas.microsoft.com/office/drawing/2014/main" id="{F155CCEF-5B3B-4F7E-B7A0-C47987DF2CF8}"/>
              </a:ext>
            </a:extLst>
          </p:cNvPr>
          <p:cNvGraphicFramePr/>
          <p:nvPr>
            <p:extLst>
              <p:ext uri="{D42A27DB-BD31-4B8C-83A1-F6EECF244321}">
                <p14:modId xmlns:p14="http://schemas.microsoft.com/office/powerpoint/2010/main" val="952370900"/>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68760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graphicFrame>
        <p:nvGraphicFramePr>
          <p:cNvPr id="6" name="圖表 5">
            <a:extLst>
              <a:ext uri="{FF2B5EF4-FFF2-40B4-BE49-F238E27FC236}">
                <a16:creationId xmlns:a16="http://schemas.microsoft.com/office/drawing/2014/main" id="{1E02F5A2-4B2F-4D75-A567-69C77F6C619D}"/>
              </a:ext>
            </a:extLst>
          </p:cNvPr>
          <p:cNvGraphicFramePr/>
          <p:nvPr>
            <p:extLst>
              <p:ext uri="{D42A27DB-BD31-4B8C-83A1-F6EECF244321}">
                <p14:modId xmlns:p14="http://schemas.microsoft.com/office/powerpoint/2010/main" val="219397946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圖表 6">
            <a:extLst>
              <a:ext uri="{FF2B5EF4-FFF2-40B4-BE49-F238E27FC236}">
                <a16:creationId xmlns:a16="http://schemas.microsoft.com/office/drawing/2014/main" id="{5EAE85DA-C35F-4512-B24B-54565C5FF96C}"/>
              </a:ext>
            </a:extLst>
          </p:cNvPr>
          <p:cNvGraphicFramePr/>
          <p:nvPr>
            <p:extLst>
              <p:ext uri="{D42A27DB-BD31-4B8C-83A1-F6EECF244321}">
                <p14:modId xmlns:p14="http://schemas.microsoft.com/office/powerpoint/2010/main" val="393868797"/>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830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1029000438"/>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A2A136A0-1D19-44BE-A02C-6384EB0C4C09}"/>
              </a:ext>
            </a:extLst>
          </p:cNvPr>
          <p:cNvGraphicFramePr/>
          <p:nvPr>
            <p:extLst>
              <p:ext uri="{D42A27DB-BD31-4B8C-83A1-F6EECF244321}">
                <p14:modId xmlns:p14="http://schemas.microsoft.com/office/powerpoint/2010/main" val="1683583664"/>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87918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7" name="圖表 6">
            <a:extLst>
              <a:ext uri="{FF2B5EF4-FFF2-40B4-BE49-F238E27FC236}">
                <a16:creationId xmlns:a16="http://schemas.microsoft.com/office/drawing/2014/main" id="{F8DA1821-786D-48FC-A202-20F5AA44B150}"/>
              </a:ext>
            </a:extLst>
          </p:cNvPr>
          <p:cNvGraphicFramePr/>
          <p:nvPr>
            <p:extLst>
              <p:ext uri="{D42A27DB-BD31-4B8C-83A1-F6EECF244321}">
                <p14:modId xmlns:p14="http://schemas.microsoft.com/office/powerpoint/2010/main" val="3395242700"/>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圖表 10">
            <a:extLst>
              <a:ext uri="{FF2B5EF4-FFF2-40B4-BE49-F238E27FC236}">
                <a16:creationId xmlns:a16="http://schemas.microsoft.com/office/drawing/2014/main" id="{348E3578-A25E-45C1-BCB9-0DACB0EF438D}"/>
              </a:ext>
            </a:extLst>
          </p:cNvPr>
          <p:cNvGraphicFramePr/>
          <p:nvPr>
            <p:extLst>
              <p:ext uri="{D42A27DB-BD31-4B8C-83A1-F6EECF244321}">
                <p14:modId xmlns:p14="http://schemas.microsoft.com/office/powerpoint/2010/main" val="970333393"/>
              </p:ext>
            </p:extLst>
          </p:nvPr>
        </p:nvGraphicFramePr>
        <p:xfrm>
          <a:off x="6204854"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4793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3"/>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43</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487916343"/>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213227297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867788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44</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extLst>
              <p:ext uri="{D42A27DB-BD31-4B8C-83A1-F6EECF244321}">
                <p14:modId xmlns:p14="http://schemas.microsoft.com/office/powerpoint/2010/main" val="392816733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extLst>
              <p:ext uri="{D42A27DB-BD31-4B8C-83A1-F6EECF244321}">
                <p14:modId xmlns:p14="http://schemas.microsoft.com/office/powerpoint/2010/main" val="3725469527"/>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31716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𝝀</m:t>
                        </m:r>
                      </m:e>
                      <m:sub>
                        <m:r>
                          <a:rPr lang="en-US" altLang="zh-TW" b="1" i="1" smtClean="0">
                            <a:latin typeface="Cambria Math" panose="02040503050406030204" pitchFamily="18" charset="0"/>
                          </a:rPr>
                          <m:t>𝑯</m:t>
                        </m:r>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𝑾</m:t>
                        </m:r>
                      </m:e>
                      <m:sub>
                        <m:r>
                          <a:rPr lang="en-US" altLang="zh-TW" b="1" i="1" smtClean="0">
                            <a:latin typeface="Cambria Math" panose="02040503050406030204" pitchFamily="18" charset="0"/>
                          </a:rPr>
                          <m:t>𝒃</m:t>
                        </m:r>
                      </m:sub>
                    </m:sSub>
                  </m:oMath>
                </a14:m>
                <a:r>
                  <a:rPr lang="zh-TW" altLang="en-US" dirty="0"/>
                  <a:t> </a:t>
                </a:r>
                <a:r>
                  <a:rPr lang="en-US" altLang="zh-TW" dirty="0"/>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𝟐</m:t>
                            </m:r>
                          </m:e>
                          <m:sub>
                            <m:r>
                              <a:rPr lang="en-US" altLang="zh-TW" b="1" i="1" smtClean="0">
                                <a:latin typeface="Cambria Math" panose="02040503050406030204" pitchFamily="18" charset="0"/>
                              </a:rPr>
                              <m:t>𝑯</m:t>
                            </m:r>
                          </m:sub>
                        </m:sSub>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900" y="379494"/>
                <a:ext cx="10045700" cy="1188720"/>
              </a:xfrm>
              <a:blipFill>
                <a:blip r:embed="rId3"/>
                <a:stretch>
                  <a:fillRect l="-97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m:ctrlPr>
                      </m:sSubPr>
                      <m:e>
                        <m:r>
                          <a:rPr lang="en-US" altLang="zh-TW" sz="2400" i="1"/>
                          <m:t>𝑇</m:t>
                        </m:r>
                      </m:e>
                      <m:sub>
                        <m:sSub>
                          <m:sSubPr>
                            <m:ctrlPr>
                              <a:rPr lang="zh-TW" altLang="zh-TW" sz="2400" i="1"/>
                            </m:ctrlPr>
                          </m:sSubPr>
                          <m:e>
                            <m:r>
                              <a:rPr lang="en-US" altLang="zh-TW" sz="2400" i="1"/>
                              <m:t>h</m:t>
                            </m:r>
                          </m:e>
                          <m:sub>
                            <m:r>
                              <a:rPr lang="en-US" altLang="zh-TW" sz="2400" i="1"/>
                              <m:t>𝐻</m:t>
                            </m:r>
                          </m:sub>
                        </m:sSub>
                      </m:sub>
                    </m:sSub>
                  </m:oMath>
                </a14:m>
                <a:r>
                  <a:rPr lang="en-US" altLang="zh-TW" sz="2400" dirty="0"/>
                  <a:t> remains nearly constant, but </a:t>
                </a:r>
                <a14:m>
                  <m:oMath xmlns:m="http://schemas.openxmlformats.org/officeDocument/2006/math">
                    <m:sSub>
                      <m:sSubPr>
                        <m:ctrlPr>
                          <a:rPr lang="zh-TW" altLang="zh-TW" sz="2400" i="1"/>
                        </m:ctrlPr>
                      </m:sSubPr>
                      <m:e>
                        <m:r>
                          <a:rPr lang="en-US" altLang="zh-TW" sz="2400" i="1"/>
                          <m:t>𝑇</m:t>
                        </m:r>
                      </m:e>
                      <m:sub>
                        <m:sSub>
                          <m:sSubPr>
                            <m:ctrlPr>
                              <a:rPr lang="zh-TW" altLang="zh-TW" sz="2400" i="1"/>
                            </m:ctrlPr>
                          </m:sSubPr>
                          <m:e>
                            <m:r>
                              <a:rPr lang="en-US" altLang="zh-TW" sz="2400" i="1"/>
                              <m:t>h</m:t>
                            </m:r>
                          </m:e>
                          <m:sub>
                            <m:r>
                              <a:rPr lang="en-US" altLang="zh-TW" sz="2400" i="1"/>
                              <m:t>𝐿</m:t>
                            </m:r>
                          </m:sub>
                        </m:sSub>
                      </m:sub>
                    </m:sSub>
                  </m:oMath>
                </a14:m>
                <a:r>
                  <a:rPr lang="en-US" altLang="zh-TW" sz="2400" dirty="0"/>
                  <a:t> increases with </a:t>
                </a:r>
                <a14:m>
                  <m:oMath xmlns:m="http://schemas.openxmlformats.org/officeDocument/2006/math">
                    <m:r>
                      <a:rPr lang="en-US" altLang="zh-TW" sz="2400" i="1"/>
                      <m:t>𝑏</m:t>
                    </m:r>
                  </m:oMath>
                </a14:m>
                <a:r>
                  <a:rPr lang="en-US" altLang="zh-TW" sz="2400" dirty="0"/>
                  <a:t> but the increase gradually slows down</a:t>
                </a:r>
                <a:r>
                  <a:rPr lang="zh-TW" altLang="en-US" sz="2400" dirty="0"/>
                  <a:t> </a:t>
                </a:r>
                <a:r>
                  <a:rPr lang="en-US" altLang="zh-TW" sz="2400" dirty="0">
                    <a:effectLst/>
                    <a:ea typeface="新細明體" panose="02020500000000000000" pitchFamily="18" charset="-120"/>
                  </a:rPr>
                  <a:t>(in scenario 2 &amp; 4)</a:t>
                </a:r>
              </a:p>
              <a:p>
                <a:pPr marL="342900" indent="-342900">
                  <a:spcBef>
                    <a:spcPts val="600"/>
                  </a:spcBef>
                  <a:spcAft>
                    <a:spcPts val="600"/>
                  </a:spcAft>
                  <a:buFont typeface="+mj-lt"/>
                  <a:buAutoNum type="arabicPeriod"/>
                </a:pPr>
                <a:r>
                  <a:rPr lang="en-US" altLang="zh-TW" b="1" kern="100" dirty="0">
                    <a:effectLst/>
                    <a:ea typeface="新細明體" panose="02020500000000000000" pitchFamily="18" charset="-120"/>
                  </a:rPr>
                  <a:t>Effect of HP arrival rate</a:t>
                </a:r>
              </a:p>
              <a:p>
                <a:pPr lvl="1">
                  <a:spcBef>
                    <a:spcPts val="600"/>
                  </a:spcBef>
                  <a:spcAft>
                    <a:spcPts val="600"/>
                  </a:spcAft>
                </a:pP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p:txBody>
          </p:sp>
        </mc:Choice>
        <mc:Fallback>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r="-5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Benefit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compared to scenarios without impatience. </a:t>
                </a:r>
              </a:p>
              <a:p>
                <a:pPr lvl="1">
                  <a:spcBef>
                    <a:spcPts val="600"/>
                  </a:spcBef>
                  <a:spcAft>
                    <a:spcPts val="600"/>
                  </a:spcAft>
                </a:pPr>
                <a:r>
                  <a:rPr lang="en-US" altLang="zh-TW" sz="2400" kern="100" dirty="0">
                    <a:effectLst/>
                    <a:ea typeface="新細明體" panose="02020500000000000000" pitchFamily="18" charset="-120"/>
                  </a:rPr>
                  <a:t>Notably,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remains unaffected by the impatience rate.</a:t>
                </a:r>
                <a:endParaRPr lang="zh-TW" altLang="zh-TW" sz="2400" kern="100" dirty="0">
                  <a:effectLst/>
                  <a:latin typeface="Calibri" panose="020F0502020204030204" pitchFamily="34"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lnSpcReduction="100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time until departure, including both waiting and consensus delays.</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lnSpcReduction="10000"/>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a:t>
            </a:r>
          </a:p>
          <a:p>
            <a:pPr lvl="1">
              <a:spcBef>
                <a:spcPts val="1200"/>
              </a:spcBef>
              <a:spcAft>
                <a:spcPts val="1200"/>
              </a:spcAft>
            </a:pPr>
            <a:r>
              <a:rPr lang="en-US" altLang="zh-TW" sz="2400" dirty="0">
                <a:ea typeface="新細明體" panose="02020500000000000000" pitchFamily="18" charset="-120"/>
              </a:rPr>
              <a:t>Queue length / </a:t>
            </a:r>
            <a:r>
              <a:rPr lang="en-US" altLang="zh-TW" sz="2400" dirty="0">
                <a:solidFill>
                  <a:schemeClr val="accent3"/>
                </a:solidFill>
                <a:ea typeface="新細明體" panose="02020500000000000000" pitchFamily="18" charset="-120"/>
              </a:rPr>
              <a:t>block generation rate</a:t>
            </a:r>
            <a:endParaRPr lang="en-US" altLang="zh-TW" sz="2400" dirty="0">
              <a:solidFill>
                <a:schemeClr val="accent3"/>
              </a:solidFill>
            </a:endParaRPr>
          </a:p>
          <a:p>
            <a:pPr>
              <a:spcBef>
                <a:spcPts val="1200"/>
              </a:spcBef>
              <a:spcAft>
                <a:spcPts val="1200"/>
              </a:spcAft>
            </a:pPr>
            <a:r>
              <a:rPr lang="en-US" altLang="zh-TW" dirty="0"/>
              <a:t>In [7], Blockchain queuing model with </a:t>
            </a:r>
            <a:r>
              <a:rPr lang="en-US" altLang="zh-TW" dirty="0">
                <a:solidFill>
                  <a:schemeClr val="accent3"/>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[10], a </a:t>
            </a:r>
            <a:r>
              <a:rPr lang="en-US" altLang="zh-TW" dirty="0">
                <a:solidFill>
                  <a:schemeClr val="accent3"/>
                </a:solidFill>
              </a:rPr>
              <a:t>cross-chain transaction system</a:t>
            </a:r>
            <a:r>
              <a:rPr lang="zh-TW" altLang="en-US" dirty="0">
                <a:solidFill>
                  <a:schemeClr val="accent3"/>
                </a:solidFill>
              </a:rPr>
              <a:t>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Non-preemptive priority</a:t>
            </a:r>
            <a:r>
              <a:rPr lang="zh-TW" altLang="en-US" sz="2200" dirty="0"/>
              <a:t> </a:t>
            </a:r>
            <a:r>
              <a:rPr lang="en-US" altLang="zh-TW" sz="2200" dirty="0"/>
              <a:t>(single-class / two-class)</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91388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mc:AlternateContent xmlns:mc="http://schemas.openxmlformats.org/markup-compatibility/2006" xmlns:a14="http://schemas.microsoft.com/office/drawing/2010/main">
        <mc:Choice Requires="a14">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lstStyle/>
              <a:p>
                <a:r>
                  <a:rPr lang="en-US" altLang="zh-TW" dirty="0"/>
                  <a:t>Two sequential queue with finite capacity of system: </a:t>
                </a:r>
                <a14:m>
                  <m:oMath xmlns:m="http://schemas.openxmlformats.org/officeDocument/2006/math">
                    <m:r>
                      <a:rPr lang="en-US" altLang="zh-TW" b="0" i="1" smtClean="0">
                        <a:latin typeface="Cambria Math" panose="02040503050406030204" pitchFamily="18" charset="0"/>
                      </a:rPr>
                      <m:t>𝑁</m:t>
                    </m:r>
                  </m:oMath>
                </a14:m>
                <a:endParaRPr lang="en-US" altLang="zh-TW" dirty="0"/>
              </a:p>
              <a:p>
                <a:pPr marL="685800" lvl="1" indent="-457200">
                  <a:buFont typeface="+mj-lt"/>
                  <a:buAutoNum type="arabicPeriod"/>
                </a:pPr>
                <a:r>
                  <a:rPr lang="en-US" altLang="zh-TW" sz="2400" b="1" dirty="0"/>
                  <a:t>Customer queue</a:t>
                </a:r>
                <a:r>
                  <a:rPr lang="en-US" altLang="zh-TW" sz="2400" dirty="0"/>
                  <a:t>: </a:t>
                </a:r>
                <a14:m>
                  <m:oMath xmlns:m="http://schemas.openxmlformats.org/officeDocument/2006/math">
                    <m:r>
                      <a:rPr lang="en-US" altLang="zh-TW" sz="2400" b="0" i="1" smtClean="0">
                        <a:latin typeface="Cambria Math" panose="02040503050406030204" pitchFamily="18" charset="0"/>
                      </a:rPr>
                      <m:t>𝑁</m:t>
                    </m:r>
                  </m:oMath>
                </a14:m>
                <a:r>
                  <a:rPr lang="en-US" altLang="zh-TW" sz="2400" b="1" dirty="0"/>
                  <a:t> </a:t>
                </a:r>
                <a:r>
                  <a:rPr lang="en-US" altLang="zh-TW" sz="2400" dirty="0"/>
                  <a:t>or </a:t>
                </a:r>
                <a14:m>
                  <m:oMath xmlns:m="http://schemas.openxmlformats.org/officeDocument/2006/math">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a14:m>
                <a:endParaRPr lang="en-US" altLang="zh-TW" sz="2400" b="1" dirty="0"/>
              </a:p>
              <a:p>
                <a:pPr marL="685800" lvl="1" indent="-457200">
                  <a:buFont typeface="+mj-lt"/>
                  <a:buAutoNum type="arabicPeriod"/>
                </a:pPr>
                <a:r>
                  <a:rPr lang="en-US" altLang="zh-TW" sz="2400" b="1" dirty="0"/>
                  <a:t>Block queue: </a:t>
                </a:r>
                <a14:m>
                  <m:oMath xmlns:m="http://schemas.openxmlformats.org/officeDocument/2006/math">
                    <m:r>
                      <a:rPr lang="en-US" altLang="zh-TW" sz="2400" b="0" i="1" smtClean="0">
                        <a:latin typeface="Cambria Math" panose="02040503050406030204" pitchFamily="18" charset="0"/>
                      </a:rPr>
                      <m:t>𝑏</m:t>
                    </m:r>
                  </m:oMath>
                </a14:m>
                <a:endParaRPr lang="en-US" altLang="zh-TW" sz="2800" dirty="0"/>
              </a:p>
              <a:p>
                <a:r>
                  <a:rPr lang="en-US" altLang="zh-TW" dirty="0"/>
                  <a:t>During ON period: arrival / block generation / consensus / (impatience)</a:t>
                </a:r>
              </a:p>
              <a:p>
                <a:r>
                  <a:rPr lang="en-US" altLang="zh-TW" dirty="0"/>
                  <a:t>During OFF period: arrival / (impatience)</a:t>
                </a:r>
              </a:p>
              <a:p>
                <a:r>
                  <a:rPr lang="en-US" altLang="zh-TW" dirty="0"/>
                  <a:t>HP customers have non-preemptive priority over LP customers</a:t>
                </a:r>
              </a:p>
              <a:p>
                <a:r>
                  <a:rPr lang="en-US" altLang="zh-TW" dirty="0"/>
                  <a:t>The performance of the system depends on the balance between the effective service rate (</a:t>
                </a:r>
                <a14:m>
                  <m:oMath xmlns:m="http://schemas.openxmlformats.org/officeDocument/2006/math">
                    <m:sSub>
                      <m:sSubPr>
                        <m:ctrlPr>
                          <a:rPr lang="en-US" altLang="zh-TW" i="1" dirty="0" smtClean="0">
                            <a:latin typeface="Cambria Math" panose="02040503050406030204" pitchFamily="18" charset="0"/>
                          </a:rPr>
                        </m:ctrlPr>
                      </m:sSubPr>
                      <m:e>
                        <m:r>
                          <a:rPr lang="zh-TW" altLang="en-US" i="1" dirty="0" smtClean="0">
                            <a:latin typeface="Cambria Math" panose="02040503050406030204" pitchFamily="18" charset="0"/>
                          </a:rPr>
                          <m:t>𝜇</m:t>
                        </m:r>
                      </m:e>
                      <m:sub>
                        <m:r>
                          <a:rPr lang="zh-TW" altLang="en-US" i="1" dirty="0">
                            <a:latin typeface="Cambria Math" panose="02040503050406030204" pitchFamily="18" charset="0"/>
                          </a:rPr>
                          <m:t>𝑒𝑓𝑓</m:t>
                        </m:r>
                      </m:sub>
                    </m:sSub>
                  </m:oMath>
                </a14:m>
                <a:r>
                  <a:rPr lang="en-US" altLang="zh-TW" dirty="0"/>
                  <a:t>) and the effective arrival rate (</a:t>
                </a:r>
                <a14:m>
                  <m:oMath xmlns:m="http://schemas.openxmlformats.org/officeDocument/2006/math">
                    <m:sSub>
                      <m:sSubPr>
                        <m:ctrlPr>
                          <a:rPr lang="en-US" altLang="zh-TW" i="1" dirty="0" smtClean="0">
                            <a:latin typeface="Cambria Math" panose="02040503050406030204" pitchFamily="18" charset="0"/>
                          </a:rPr>
                        </m:ctrlPr>
                      </m:sSubPr>
                      <m:e>
                        <m:r>
                          <a:rPr lang="zh-TW" altLang="en-US" i="1" dirty="0" smtClean="0">
                            <a:latin typeface="Cambria Math" panose="02040503050406030204" pitchFamily="18" charset="0"/>
                          </a:rPr>
                          <m:t>𝜆</m:t>
                        </m:r>
                      </m:e>
                      <m:sub>
                        <m:r>
                          <a:rPr lang="zh-TW" altLang="en-US" i="1" dirty="0">
                            <a:latin typeface="Cambria Math" panose="02040503050406030204" pitchFamily="18" charset="0"/>
                          </a:rPr>
                          <m:t>𝑒𝑓𝑓</m:t>
                        </m:r>
                      </m:sub>
                    </m:sSub>
                  </m:oMath>
                </a14:m>
                <a:r>
                  <a:rPr lang="en-US" altLang="zh-TW" dirty="0"/>
                  <a:t>)</a:t>
                </a:r>
              </a:p>
            </p:txBody>
          </p:sp>
        </mc:Choice>
        <mc:Fallback xmlns="">
          <p:sp>
            <p:nvSpPr>
              <p:cNvPr id="11" name="內容版面配置區 10">
                <a:extLst>
                  <a:ext uri="{FF2B5EF4-FFF2-40B4-BE49-F238E27FC236}">
                    <a16:creationId xmlns:a16="http://schemas.microsoft.com/office/drawing/2014/main" id="{AB3647AA-60C9-48EB-AF10-EA9A9A2AAE72}"/>
                  </a:ext>
                </a:extLst>
              </p:cNvPr>
              <p:cNvSpPr>
                <a:spLocks noGrp="1" noRot="1" noChangeAspect="1" noMove="1" noResize="1" noEditPoints="1" noAdjustHandles="1" noChangeArrowheads="1" noChangeShapeType="1" noTextEdit="1"/>
              </p:cNvSpPr>
              <p:nvPr>
                <p:ph idx="1"/>
              </p:nvPr>
            </p:nvSpPr>
            <p:spPr>
              <a:xfrm>
                <a:off x="850900" y="1959365"/>
                <a:ext cx="10490200" cy="4277662"/>
              </a:xfrm>
              <a:blipFill>
                <a:blip r:embed="rId3"/>
                <a:stretch>
                  <a:fillRect l="-8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6182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5" name="投影片編號版面配置區 3">
            <a:extLst>
              <a:ext uri="{FF2B5EF4-FFF2-40B4-BE49-F238E27FC236}">
                <a16:creationId xmlns:a16="http://schemas.microsoft.com/office/drawing/2014/main" id="{F22FAC9C-38CF-4058-AE68-944C619C5AAB}"/>
              </a:ext>
            </a:extLst>
          </p:cNvPr>
          <p:cNvSpPr txBox="1">
            <a:spLocks/>
          </p:cNvSpPr>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defPPr>
              <a:defRPr lang="en-US"/>
            </a:defPPr>
            <a:lvl1pPr marL="0" algn="ctr" defTabSz="457200" rtl="0" eaLnBrk="1" latinLnBrk="0" hangingPunct="1">
              <a:defRPr sz="1100" kern="1200" spc="0"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9E57DC2-970A-4B3E-BB1C-7A09969E49DF}" type="slidenum">
              <a:rPr lang="en-US" smtClean="0"/>
              <a:pPr/>
              <a:t>9</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307777"/>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CA3B4B02-ACDF-4CB5-B3BF-B723B2126796}"/>
                  </a:ext>
                </a:extLst>
              </p:cNvPr>
              <p:cNvSpPr txBox="1"/>
              <p:nvPr/>
            </p:nvSpPr>
            <p:spPr>
              <a:xfrm>
                <a:off x="7389438" y="3316512"/>
                <a:ext cx="1479618" cy="307777"/>
              </a:xfrm>
              <a:prstGeom prst="rect">
                <a:avLst/>
              </a:prstGeom>
              <a:noFill/>
            </p:spPr>
            <p:txBody>
              <a:bodyPr wrap="square" rtlCol="0">
                <a:spAutoFit/>
              </a:bodyPr>
              <a:lstStyle/>
              <a:p>
                <a:pPr algn="ctr"/>
                <a:r>
                  <a:rPr lang="en-US" altLang="zh-TW" sz="1400" dirty="0">
                    <a:latin typeface="Times New Roman" panose="02020603050405020304" pitchFamily="18" charset="0"/>
                    <a:cs typeface="Times New Roman" panose="02020603050405020304" pitchFamily="18" charset="0"/>
                  </a:rPr>
                  <a:t>Max capacity = </a:t>
                </a:r>
                <a14:m>
                  <m:oMath xmlns:m="http://schemas.openxmlformats.org/officeDocument/2006/math">
                    <m:r>
                      <a:rPr lang="en-US" altLang="zh-TW" sz="1400" b="0" i="1" smtClean="0">
                        <a:latin typeface="Cambria Math" panose="02040503050406030204" pitchFamily="18" charset="0"/>
                        <a:cs typeface="Times New Roman" panose="02020603050405020304" pitchFamily="18" charset="0"/>
                      </a:rPr>
                      <m:t>𝑏</m:t>
                    </m:r>
                  </m:oMath>
                </a14:m>
                <a:endParaRPr lang="zh-TW" altLang="en-US" sz="1400" dirty="0">
                  <a:latin typeface="Times New Roman" panose="02020603050405020304" pitchFamily="18" charset="0"/>
                  <a:cs typeface="Times New Roman" panose="02020603050405020304" pitchFamily="18" charset="0"/>
                </a:endParaRPr>
              </a:p>
            </p:txBody>
          </p:sp>
        </mc:Choice>
        <mc:Fallback>
          <p:sp>
            <p:nvSpPr>
              <p:cNvPr id="21" name="文字方塊 20">
                <a:extLst>
                  <a:ext uri="{FF2B5EF4-FFF2-40B4-BE49-F238E27FC236}">
                    <a16:creationId xmlns:a16="http://schemas.microsoft.com/office/drawing/2014/main" id="{CA3B4B02-ACDF-4CB5-B3BF-B723B2126796}"/>
                  </a:ext>
                </a:extLst>
              </p:cNvPr>
              <p:cNvSpPr txBox="1">
                <a:spLocks noRot="1" noChangeAspect="1" noMove="1" noResize="1" noEditPoints="1" noAdjustHandles="1" noChangeArrowheads="1" noChangeShapeType="1" noTextEdit="1"/>
              </p:cNvSpPr>
              <p:nvPr/>
            </p:nvSpPr>
            <p:spPr>
              <a:xfrm>
                <a:off x="7389438" y="3316512"/>
                <a:ext cx="1479618" cy="307777"/>
              </a:xfrm>
              <a:prstGeom prst="rect">
                <a:avLst/>
              </a:prstGeom>
              <a:blipFill>
                <a:blip r:embed="rId8"/>
                <a:stretch>
                  <a:fillRect t="-3922" b="-1960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2" grpId="0" animBg="1"/>
    </p:bldLst>
  </p:timing>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1257</TotalTime>
  <Words>4749</Words>
  <Application>Microsoft Office PowerPoint</Application>
  <PresentationFormat>寬螢幕</PresentationFormat>
  <Paragraphs>667</Paragraphs>
  <Slides>50</Slides>
  <Notes>48</Notes>
  <HiddenSlides>2</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50</vt:i4>
      </vt:variant>
    </vt:vector>
  </HeadingPairs>
  <TitlesOfParts>
    <vt:vector size="59" baseType="lpstr">
      <vt:lpstr>標楷體</vt:lpstr>
      <vt:lpstr>Arial</vt:lpstr>
      <vt:lpstr>Calibri</vt:lpstr>
      <vt:lpstr>Calibri Light</vt:lpstr>
      <vt:lpstr>Cambria Math</vt:lpstr>
      <vt:lpstr>Franklin Gothic Book</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Algorism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3</vt:lpstr>
      <vt:lpstr>Numerical Result – scenario 1 vs 3</vt:lpstr>
      <vt:lpstr>Numerical Result – scenario 1 vs 3</vt:lpstr>
      <vt:lpstr>Numerical Result – scenario 2 vs 4</vt:lpstr>
      <vt:lpstr>Numerical Result – scenario 2 vs 4</vt:lpstr>
      <vt:lpstr>Numerical Result – scenario 2 vs 4</vt:lpstr>
      <vt:lpstr>Numerical Result - b vs. L_b</vt:lpstr>
      <vt:lpstr>Numerical Result - b vs. T_h</vt:lpstr>
      <vt:lpstr>Numerical Result - λ_H vs. W_b / μ_(2_H ) vs. L_b</vt:lpstr>
      <vt:lpstr>Outline</vt:lpstr>
      <vt:lpstr>Conclusion</vt:lpstr>
      <vt:lpstr>Conclusion</vt:lpstr>
      <vt:lpstr>Future Work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怡翔 蔡</cp:lastModifiedBy>
  <cp:revision>97</cp:revision>
  <dcterms:created xsi:type="dcterms:W3CDTF">2025-06-17T05:44:59Z</dcterms:created>
  <dcterms:modified xsi:type="dcterms:W3CDTF">2025-06-23T08:52:16Z</dcterms:modified>
</cp:coreProperties>
</file>